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comments/comment2.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8" r:id="rId1"/>
  </p:sldMasterIdLst>
  <p:notesMasterIdLst>
    <p:notesMasterId r:id="rId24"/>
  </p:notesMasterIdLst>
  <p:sldIdLst>
    <p:sldId id="286" r:id="rId2"/>
    <p:sldId id="390" r:id="rId3"/>
    <p:sldId id="383" r:id="rId4"/>
    <p:sldId id="389" r:id="rId5"/>
    <p:sldId id="391" r:id="rId6"/>
    <p:sldId id="394" r:id="rId7"/>
    <p:sldId id="393" r:id="rId8"/>
    <p:sldId id="395" r:id="rId9"/>
    <p:sldId id="396" r:id="rId10"/>
    <p:sldId id="272" r:id="rId11"/>
    <p:sldId id="397" r:id="rId12"/>
    <p:sldId id="388" r:id="rId13"/>
    <p:sldId id="402" r:id="rId14"/>
    <p:sldId id="386" r:id="rId15"/>
    <p:sldId id="379" r:id="rId16"/>
    <p:sldId id="398" r:id="rId17"/>
    <p:sldId id="387" r:id="rId18"/>
    <p:sldId id="400" r:id="rId19"/>
    <p:sldId id="401" r:id="rId20"/>
    <p:sldId id="385" r:id="rId21"/>
    <p:sldId id="399" r:id="rId22"/>
    <p:sldId id="3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796BF-90CB-3849-AABD-7ADA3FC02372}" v="8" dt="2022-02-05T01:23:20.3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76269"/>
  </p:normalViewPr>
  <p:slideViewPr>
    <p:cSldViewPr snapToGrid="0">
      <p:cViewPr varScale="1">
        <p:scale>
          <a:sx n="23" d="100"/>
          <a:sy n="23" d="100"/>
        </p:scale>
        <p:origin x="67"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2-18T13:14:44.237"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2-18T13:14:44.237" idx="2">
    <p:pos x="10" y="10"/>
    <p:text>You'll occasionally be given a heat stimulation on 1 of 2 body sites. You may experience some thermal stimulation. After each stimulation you'll be asked to rate the intensity on this scale (triangle). At the end of the scan session you'll be asked a series of questions (list types of questions. After every stimulation you'll be asked to rate the intensity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3AF498-32D5-481B-8C45-7D4262319596}" type="datetimeFigureOut">
              <a:rPr lang="en-US" smtClean="0"/>
              <a:t>3/2/2022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7B13EA-27D9-42B8-B626-B567C10AAA79}" type="slidenum">
              <a:rPr lang="en-US" smtClean="0"/>
              <a:t>‹#›</a:t>
            </a:fld>
            <a:endParaRPr lang="en-US"/>
          </a:p>
        </p:txBody>
      </p:sp>
    </p:spTree>
    <p:extLst>
      <p:ext uri="{BB962C8B-B14F-4D97-AF65-F5344CB8AC3E}">
        <p14:creationId xmlns:p14="http://schemas.microsoft.com/office/powerpoint/2010/main" val="4145736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6389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150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28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8333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0590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2597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605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last thing! You will be asked about both</a:t>
            </a:r>
            <a:r>
              <a:rPr lang="en-US" sz="1200" b="1" dirty="0"/>
              <a:t> intensity </a:t>
            </a:r>
            <a:r>
              <a:rPr lang="en-US" sz="1200" dirty="0"/>
              <a:t>and </a:t>
            </a:r>
            <a:r>
              <a:rPr lang="en-US" sz="1200" b="1" dirty="0"/>
              <a:t>unpleasantness</a:t>
            </a:r>
            <a:r>
              <a:rPr lang="en-US" sz="1200" dirty="0"/>
              <a:t> Let’s go over the difference between intensity and unpleasantness so that you're equipped to properly understand the prompt.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some</a:t>
            </a:r>
            <a:r>
              <a:rPr lang="en-US" sz="1200" kern="1200" baseline="0" dirty="0">
                <a:solidFill>
                  <a:schemeClr val="tx1"/>
                </a:solidFill>
                <a:effectLst/>
                <a:latin typeface="+mn-lt"/>
                <a:ea typeface="+mn-ea"/>
                <a:cs typeface="+mn-cs"/>
              </a:rPr>
              <a:t> runs we will also ask you to rate the </a:t>
            </a:r>
            <a:r>
              <a:rPr lang="en-US" sz="1200" kern="1200" dirty="0">
                <a:solidFill>
                  <a:schemeClr val="tx1"/>
                </a:solidFill>
                <a:effectLst/>
                <a:latin typeface="+mn-lt"/>
                <a:ea typeface="+mn-ea"/>
                <a:cs typeface="+mn-cs"/>
              </a:rPr>
              <a:t>INTENSITY and the</a:t>
            </a:r>
            <a:r>
              <a:rPr lang="en-US" sz="1200" kern="1200" baseline="0" dirty="0">
                <a:solidFill>
                  <a:schemeClr val="tx1"/>
                </a:solidFill>
                <a:effectLst/>
                <a:latin typeface="+mn-lt"/>
                <a:ea typeface="+mn-ea"/>
                <a:cs typeface="+mn-cs"/>
              </a:rPr>
              <a:t> PLEASANTNESS OR </a:t>
            </a:r>
            <a:r>
              <a:rPr lang="en-US" sz="1200" kern="1200" dirty="0">
                <a:solidFill>
                  <a:schemeClr val="tx1"/>
                </a:solidFill>
                <a:effectLst/>
                <a:latin typeface="+mn-lt"/>
                <a:ea typeface="+mn-ea"/>
                <a:cs typeface="+mn-cs"/>
              </a:rPr>
              <a:t>UNPLEASANTNESS of the sensations you experienced</a:t>
            </a:r>
            <a:r>
              <a:rPr lang="en-US" sz="1200" kern="1200" baseline="0" dirty="0">
                <a:solidFill>
                  <a:schemeClr val="tx1"/>
                </a:solidFill>
                <a:effectLst/>
                <a:latin typeface="+mn-lt"/>
                <a:ea typeface="+mn-ea"/>
                <a:cs typeface="+mn-cs"/>
              </a:rPr>
              <a:t> in the scanner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We will always ask you about the STRONGEST sensation of each kind you experienced, as you might experience different levels of each stimulus and the strongest one is usually what we remember best.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two rating scales (intensity and unpleasantness) don’t always go hand in hand. To give you an idea of the distinction between the two scales, I am going to give you an example. Imagine you are listening to a song on the radio.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176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67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992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011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91110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974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0233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FE54A7-46A6-2742-BB38-99E5AFBD912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16749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FE54A7-46A6-2742-BB38-99E5AFBD912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89377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FE54A7-46A6-2742-BB38-99E5AFBD912B}"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80867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FE54A7-46A6-2742-BB38-99E5AFBD912B}"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355946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FE54A7-46A6-2742-BB38-99E5AFBD912B}"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4026451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E54A7-46A6-2742-BB38-99E5AFBD912B}" type="datetimeFigureOut">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2388836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751501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FE54A7-46A6-2742-BB38-99E5AFBD912B}"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418C59-D6D7-9246-AD0D-8054408CA04D}" type="slidenum">
              <a:rPr lang="en-US" smtClean="0"/>
              <a:t>‹#›</a:t>
            </a:fld>
            <a:endParaRPr lang="en-US"/>
          </a:p>
        </p:txBody>
      </p:sp>
    </p:spTree>
    <p:extLst>
      <p:ext uri="{BB962C8B-B14F-4D97-AF65-F5344CB8AC3E}">
        <p14:creationId xmlns:p14="http://schemas.microsoft.com/office/powerpoint/2010/main" val="13802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E54A7-46A6-2742-BB38-99E5AFBD912B}" type="datetimeFigureOut">
              <a:rPr lang="en-US" smtClean="0"/>
              <a:t>3/2/2022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418C59-D6D7-9246-AD0D-8054408CA04D}" type="slidenum">
              <a:rPr lang="en-US" smtClean="0"/>
              <a:t>‹#›</a:t>
            </a:fld>
            <a:endParaRPr lang="en-US"/>
          </a:p>
        </p:txBody>
      </p:sp>
    </p:spTree>
    <p:extLst>
      <p:ext uri="{BB962C8B-B14F-4D97-AF65-F5344CB8AC3E}">
        <p14:creationId xmlns:p14="http://schemas.microsoft.com/office/powerpoint/2010/main" val="1146494795"/>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p3"/><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10" Type="http://schemas.openxmlformats.org/officeDocument/2006/relationships/comments" Target="../comments/comment1.xml"/><Relationship Id="rId4" Type="http://schemas.openxmlformats.org/officeDocument/2006/relationships/slideLayout" Target="../slideLayouts/slideLayout2.xml"/><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1.png"/><Relationship Id="rId2" Type="http://schemas.microsoft.com/office/2007/relationships/media" Target="../media/media4.mp3"/><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8.m4a"/><Relationship Id="rId7" Type="http://schemas.openxmlformats.org/officeDocument/2006/relationships/notesSlide" Target="../notesSlides/notesSlide8.xml"/><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9.mp3"/><Relationship Id="rId10" Type="http://schemas.openxmlformats.org/officeDocument/2006/relationships/image" Target="../media/image1.png"/><Relationship Id="rId4" Type="http://schemas.microsoft.com/office/2007/relationships/media" Target="../media/media9.mp3"/><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audio" Target="../media/media2.mp3"/><Relationship Id="rId7" Type="http://schemas.openxmlformats.org/officeDocument/2006/relationships/image" Target="../media/image1.png"/><Relationship Id="rId2" Type="http://schemas.microsoft.com/office/2007/relationships/media" Target="../media/media2.mp3"/><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p3"/><Relationship Id="rId7" Type="http://schemas.openxmlformats.org/officeDocument/2006/relationships/image" Target="../media/image7.png"/><Relationship Id="rId2" Type="http://schemas.microsoft.com/office/2007/relationships/media" Target="../media/media4.mp3"/><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omments" Target="../comments/comment2.xml"/><Relationship Id="rId3" Type="http://schemas.openxmlformats.org/officeDocument/2006/relationships/audio" Target="../media/media8.m4a"/><Relationship Id="rId7" Type="http://schemas.openxmlformats.org/officeDocument/2006/relationships/notesSlide" Target="../notesSlides/notesSlide11.xml"/><Relationship Id="rId12" Type="http://schemas.microsoft.com/office/2007/relationships/hdphoto" Target="../media/hdphoto2.wdp"/><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3.png"/><Relationship Id="rId5" Type="http://schemas.openxmlformats.org/officeDocument/2006/relationships/audio" Target="../media/media9.mp3"/><Relationship Id="rId10" Type="http://schemas.openxmlformats.org/officeDocument/2006/relationships/image" Target="../media/image1.png"/><Relationship Id="rId4" Type="http://schemas.microsoft.com/office/2007/relationships/media" Target="../media/media9.mp3"/><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5.png"/><Relationship Id="rId5" Type="http://schemas.openxmlformats.org/officeDocument/2006/relationships/notesSlide" Target="../notesSlides/notesSlide3.xml"/><Relationship Id="rId10" Type="http://schemas.microsoft.com/office/2007/relationships/hdphoto" Target="../media/hdphoto1.wdp"/><Relationship Id="rId4" Type="http://schemas.openxmlformats.org/officeDocument/2006/relationships/slideLayout" Target="../slideLayouts/slideLayout2.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12618" y="428178"/>
            <a:ext cx="11159837"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during the experiment in the MRI machine.</a:t>
            </a:r>
          </a:p>
        </p:txBody>
      </p:sp>
      <p:sp>
        <p:nvSpPr>
          <p:cNvPr id="29" name="Title 1"/>
          <p:cNvSpPr txBox="1">
            <a:spLocks/>
          </p:cNvSpPr>
          <p:nvPr/>
        </p:nvSpPr>
        <p:spPr>
          <a:xfrm>
            <a:off x="512618" y="3807814"/>
            <a:ext cx="11166764" cy="2244634"/>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effectLst/>
              <a:uLnTx/>
              <a:uFillTx/>
              <a:latin typeface="Garamond" panose="02020404030301010803" pitchFamily="18" charset="0"/>
              <a:cs typeface="Helvetica"/>
            </a:endParaRPr>
          </a:p>
        </p:txBody>
      </p:sp>
      <p:sp>
        <p:nvSpPr>
          <p:cNvPr id="6" name="TextBox 5">
            <a:extLst>
              <a:ext uri="{FF2B5EF4-FFF2-40B4-BE49-F238E27FC236}">
                <a16:creationId xmlns:a16="http://schemas.microsoft.com/office/drawing/2014/main" id="{E744B0E0-6695-3F4E-A051-AC0CB750B73F}"/>
              </a:ext>
            </a:extLst>
          </p:cNvPr>
          <p:cNvSpPr txBox="1"/>
          <p:nvPr/>
        </p:nvSpPr>
        <p:spPr>
          <a:xfrm>
            <a:off x="3410921" y="3059668"/>
            <a:ext cx="609600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Helvetica"/>
                <a:ea typeface="+mj-ea"/>
                <a:cs typeface="Helvetica"/>
              </a:rPr>
              <a:t>.</a:t>
            </a:r>
            <a:endParaRPr lang="en-US" dirty="0"/>
          </a:p>
        </p:txBody>
      </p:sp>
    </p:spTree>
    <p:extLst>
      <p:ext uri="{BB962C8B-B14F-4D97-AF65-F5344CB8AC3E}">
        <p14:creationId xmlns:p14="http://schemas.microsoft.com/office/powerpoint/2010/main" val="2861119211"/>
      </p:ext>
    </p:extLst>
  </p:cSld>
  <p:clrMapOvr>
    <a:masterClrMapping/>
  </p:clrMapOvr>
  <mc:AlternateContent xmlns:mc="http://schemas.openxmlformats.org/markup-compatibility/2006" xmlns:p14="http://schemas.microsoft.com/office/powerpoint/2010/main">
    <mc:Choice Requires="p14">
      <p:transition spd="slow" p14:dur="2000" advTm="1250"/>
    </mc:Choice>
    <mc:Fallback xmlns="">
      <p:transition spd="slow" advTm="1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59935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solidFill>
                  <a:srgbClr val="FF0000"/>
                </a:solidFill>
                <a:effectLst/>
                <a:uLnTx/>
                <a:uFillTx/>
                <a:latin typeface="Bahnschrift" panose="020B0502040204020203"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Bahnschrift" panose="020B0502040204020203"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Bahnschrift" panose="020B0502040204020203"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pic>
        <p:nvPicPr>
          <p:cNvPr id="19" name="Picture 18">
            <a:extLst>
              <a:ext uri="{FF2B5EF4-FFF2-40B4-BE49-F238E27FC236}">
                <a16:creationId xmlns:a16="http://schemas.microsoft.com/office/drawing/2014/main" id="{E7D46AEB-7564-492B-8715-5590A008250F}"/>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429205" y="4827829"/>
            <a:ext cx="1173899" cy="1173899"/>
          </a:xfrm>
          <a:prstGeom prst="rect">
            <a:avLst/>
          </a:prstGeom>
        </p:spPr>
      </p:pic>
    </p:spTree>
    <p:custDataLst>
      <p:tags r:id="rId1"/>
    </p:custDataLst>
    <p:extLst>
      <p:ext uri="{BB962C8B-B14F-4D97-AF65-F5344CB8AC3E}">
        <p14:creationId xmlns:p14="http://schemas.microsoft.com/office/powerpoint/2010/main" val="1110304183"/>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par>
                                <p:cTn id="7" presetID="35" presetClass="path" presetSubtype="0" accel="50000" decel="50000" fill="hold" grpId="0" nodeType="withEffect">
                                  <p:stCondLst>
                                    <p:cond delay="4600"/>
                                  </p:stCondLst>
                                  <p:childTnLst>
                                    <p:animMotion origin="layout" path="M 6.25E-7 3.7037E-7 L -0.30495 0.00162 " pathEditMode="relative" rAng="0" ptsTypes="AA">
                                      <p:cBhvr>
                                        <p:cTn id="8" dur="3000" fill="hold"/>
                                        <p:tgtEl>
                                          <p:spTgt spid="7"/>
                                        </p:tgtEl>
                                        <p:attrNameLst>
                                          <p:attrName>ppt_x</p:attrName>
                                          <p:attrName>ppt_y</p:attrName>
                                        </p:attrNameLst>
                                      </p:cBhvr>
                                      <p:rCtr x="-15247" y="69"/>
                                    </p:animMotion>
                                  </p:childTnLst>
                                </p:cTn>
                              </p:par>
                              <p:par>
                                <p:cTn id="9" presetID="10" presetClass="entr" presetSubtype="0"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250"/>
                                        <p:tgtEl>
                                          <p:spTgt spid="20"/>
                                        </p:tgtEl>
                                      </p:cBhvr>
                                    </p:animEffect>
                                  </p:childTnLst>
                                </p:cTn>
                              </p:par>
                              <p:par>
                                <p:cTn id="12" presetID="10" presetClass="exit" presetSubtype="0" fill="hold" grpId="0" nodeType="withEffect">
                                  <p:stCondLst>
                                    <p:cond delay="10600"/>
                                  </p:stCondLst>
                                  <p:childTnLst>
                                    <p:animEffect transition="out" filter="fade">
                                      <p:cBhvr>
                                        <p:cTn id="13" dur="1250"/>
                                        <p:tgtEl>
                                          <p:spTgt spid="21"/>
                                        </p:tgtEl>
                                      </p:cBhvr>
                                    </p:animEffect>
                                    <p:set>
                                      <p:cBhvr>
                                        <p:cTn id="14" dur="1" fill="hold">
                                          <p:stCondLst>
                                            <p:cond delay="1249"/>
                                          </p:stCondLst>
                                        </p:cTn>
                                        <p:tgtEl>
                                          <p:spTgt spid="21"/>
                                        </p:tgtEl>
                                        <p:attrNameLst>
                                          <p:attrName>style.visibility</p:attrName>
                                        </p:attrNameLst>
                                      </p:cBhvr>
                                      <p:to>
                                        <p:strVal val="hidden"/>
                                      </p:to>
                                    </p:set>
                                  </p:childTnLst>
                                </p:cTn>
                              </p:par>
                              <p:par>
                                <p:cTn id="15" presetID="63" presetClass="path" presetSubtype="0" accel="50000" decel="50000" fill="hold" grpId="0" nodeType="withEffect">
                                  <p:stCondLst>
                                    <p:cond delay="7500"/>
                                  </p:stCondLst>
                                  <p:childTnLst>
                                    <p:animMotion origin="layout" path="M 5E-6 4.81481E-6 L -0.37188 -0.01019 " pathEditMode="relative" rAng="0" ptsTypes="AA">
                                      <p:cBhvr>
                                        <p:cTn id="16" dur="3000" fill="hold"/>
                                        <p:tgtEl>
                                          <p:spTgt spid="13"/>
                                        </p:tgtEl>
                                        <p:attrNameLst>
                                          <p:attrName>ppt_x</p:attrName>
                                          <p:attrName>ppt_y</p:attrName>
                                        </p:attrNameLst>
                                      </p:cBhvr>
                                      <p:rCtr x="-18594" y="-509"/>
                                    </p:animMotion>
                                  </p:childTnLst>
                                </p:cTn>
                              </p:par>
                              <p:par>
                                <p:cTn id="17" presetID="10" presetClass="entr" presetSubtype="0" fill="hold" nodeType="withEffect">
                                  <p:stCondLst>
                                    <p:cond delay="47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250"/>
                                        <p:tgtEl>
                                          <p:spTgt spid="19"/>
                                        </p:tgtEl>
                                      </p:cBhvr>
                                    </p:animEffect>
                                  </p:childTnLst>
                                </p:cTn>
                              </p:par>
                              <p:par>
                                <p:cTn id="20" presetID="10" presetClass="exit" presetSubtype="0" fill="hold" nodeType="withEffect">
                                  <p:stCondLst>
                                    <p:cond delay="9500"/>
                                  </p:stCondLst>
                                  <p:childTnLst>
                                    <p:animEffect transition="out" filter="fade">
                                      <p:cBhvr>
                                        <p:cTn id="21" dur="1000"/>
                                        <p:tgtEl>
                                          <p:spTgt spid="19"/>
                                        </p:tgtEl>
                                      </p:cBhvr>
                                    </p:animEffect>
                                    <p:set>
                                      <p:cBhvr>
                                        <p:cTn id="22"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EF2977-38DA-9F42-AAB8-37B8A7FE4FB0}"/>
              </a:ext>
            </a:extLst>
          </p:cNvPr>
          <p:cNvSpPr/>
          <p:nvPr/>
        </p:nvSpPr>
        <p:spPr>
          <a:xfrm>
            <a:off x="519871" y="4929133"/>
            <a:ext cx="11152258" cy="571247"/>
          </a:xfrm>
          <a:prstGeom prst="rect">
            <a:avLst/>
          </a:prstGeom>
        </p:spPr>
        <p:txBody>
          <a:bodyPr wrap="square">
            <a:spAutoFit/>
          </a:bodyPr>
          <a:lstStyle/>
          <a:p>
            <a:pPr algn="ctr">
              <a:lnSpc>
                <a:spcPct val="150000"/>
              </a:lnSpc>
            </a:pPr>
            <a:r>
              <a:rPr lang="en-US" sz="2400" dirty="0">
                <a:latin typeface="Bahnschrift" panose="020B0502040204020203" pitchFamily="34" charset="0"/>
              </a:rPr>
              <a:t>Please keep this distinction in mind when you're asked rate the stimuli.</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
        <p:nvSpPr>
          <p:cNvPr id="5" name="TextBox 4">
            <a:extLst>
              <a:ext uri="{FF2B5EF4-FFF2-40B4-BE49-F238E27FC236}">
                <a16:creationId xmlns:a16="http://schemas.microsoft.com/office/drawing/2014/main" id="{A0CDF97C-797B-4996-9AB3-2CB524763321}"/>
              </a:ext>
            </a:extLst>
          </p:cNvPr>
          <p:cNvSpPr txBox="1"/>
          <p:nvPr/>
        </p:nvSpPr>
        <p:spPr>
          <a:xfrm>
            <a:off x="1005840" y="1244639"/>
            <a:ext cx="10278932" cy="810735"/>
          </a:xfrm>
          <a:prstGeom prst="rect">
            <a:avLst/>
          </a:prstGeom>
          <a:noFill/>
        </p:spPr>
        <p:txBody>
          <a:bodyPr wrap="square">
            <a:spAutoFit/>
          </a:bodyPr>
          <a:lstStyle/>
          <a:p>
            <a:pPr algn="ctr">
              <a:lnSpc>
                <a:spcPct val="150000"/>
              </a:lnSpc>
            </a:pPr>
            <a:r>
              <a:rPr lang="en-US" sz="3600" b="1" dirty="0">
                <a:solidFill>
                  <a:srgbClr val="FF0000"/>
                </a:solidFill>
                <a:latin typeface="Bahnschrift" panose="020B0502040204020203" pitchFamily="34" charset="0"/>
              </a:rPr>
              <a:t>Intensity</a:t>
            </a:r>
            <a:r>
              <a:rPr lang="en-US" sz="3600" b="1" dirty="0">
                <a:latin typeface="Bahnschrift" panose="020B0502040204020203" pitchFamily="34" charset="0"/>
              </a:rPr>
              <a:t> </a:t>
            </a:r>
            <a:r>
              <a:rPr lang="en-US" sz="3600" dirty="0">
                <a:latin typeface="Bahnschrift" panose="020B0502040204020203" pitchFamily="34" charset="0"/>
              </a:rPr>
              <a:t>is how </a:t>
            </a:r>
            <a:r>
              <a:rPr lang="en-US" sz="3600" dirty="0">
                <a:solidFill>
                  <a:srgbClr val="FFFF00"/>
                </a:solidFill>
                <a:latin typeface="Bahnschrift" panose="020B0502040204020203" pitchFamily="34" charset="0"/>
              </a:rPr>
              <a:t>loud</a:t>
            </a:r>
            <a:r>
              <a:rPr lang="en-US" sz="3600" dirty="0">
                <a:latin typeface="Bahnschrift" panose="020B0502040204020203" pitchFamily="34" charset="0"/>
              </a:rPr>
              <a:t> the song is.</a:t>
            </a:r>
          </a:p>
        </p:txBody>
      </p:sp>
      <p:sp>
        <p:nvSpPr>
          <p:cNvPr id="7" name="TextBox 6">
            <a:extLst>
              <a:ext uri="{FF2B5EF4-FFF2-40B4-BE49-F238E27FC236}">
                <a16:creationId xmlns:a16="http://schemas.microsoft.com/office/drawing/2014/main" id="{8AE8B8EC-09B9-4D17-A4C8-EC7ACA724680}"/>
              </a:ext>
            </a:extLst>
          </p:cNvPr>
          <p:cNvSpPr txBox="1"/>
          <p:nvPr/>
        </p:nvSpPr>
        <p:spPr>
          <a:xfrm>
            <a:off x="231289" y="2882546"/>
            <a:ext cx="11817275" cy="810735"/>
          </a:xfrm>
          <a:prstGeom prst="rect">
            <a:avLst/>
          </a:prstGeom>
          <a:noFill/>
        </p:spPr>
        <p:txBody>
          <a:bodyPr wrap="square">
            <a:spAutoFit/>
          </a:bodyPr>
          <a:lstStyle/>
          <a:p>
            <a:pPr algn="ctr">
              <a:lnSpc>
                <a:spcPct val="150000"/>
              </a:lnSpc>
            </a:pPr>
            <a:r>
              <a:rPr lang="en-US" sz="3600" b="1" dirty="0">
                <a:solidFill>
                  <a:srgbClr val="FF0000"/>
                </a:solidFill>
                <a:latin typeface="Bahnschrift" panose="020B0502040204020203" pitchFamily="34" charset="0"/>
              </a:rPr>
              <a:t>Unpleasantness</a:t>
            </a:r>
            <a:r>
              <a:rPr lang="en-US" sz="3600" dirty="0">
                <a:latin typeface="Bahnschrift" panose="020B0502040204020203" pitchFamily="34" charset="0"/>
              </a:rPr>
              <a:t> is how much you </a:t>
            </a:r>
            <a:r>
              <a:rPr lang="en-US" sz="3600" dirty="0">
                <a:solidFill>
                  <a:srgbClr val="FFFF00"/>
                </a:solidFill>
                <a:latin typeface="Bahnschrift" panose="020B0502040204020203" pitchFamily="34" charset="0"/>
              </a:rPr>
              <a:t>dislike</a:t>
            </a:r>
            <a:r>
              <a:rPr lang="en-US" sz="3600" dirty="0">
                <a:latin typeface="Bahnschrift" panose="020B0502040204020203" pitchFamily="34" charset="0"/>
              </a:rPr>
              <a:t> the song. </a:t>
            </a:r>
          </a:p>
        </p:txBody>
      </p:sp>
    </p:spTree>
    <p:extLst>
      <p:ext uri="{BB962C8B-B14F-4D97-AF65-F5344CB8AC3E}">
        <p14:creationId xmlns:p14="http://schemas.microsoft.com/office/powerpoint/2010/main" val="192032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par>
                                <p:cTn id="7" presetID="10" presetClass="entr" presetSubtype="0" fill="hold" grpId="0" nodeType="withEffect">
                                  <p:stCondLst>
                                    <p:cond delay="139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250"/>
                                        <p:tgtEl>
                                          <p:spTgt spid="5"/>
                                        </p:tgtEl>
                                      </p:cBhvr>
                                    </p:animEffect>
                                  </p:childTnLst>
                                </p:cTn>
                              </p:par>
                              <p:par>
                                <p:cTn id="10" presetID="10" presetClass="entr" presetSubtype="0" fill="hold" grpId="0" nodeType="withEffect">
                                  <p:stCondLst>
                                    <p:cond delay="169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250"/>
                                        <p:tgtEl>
                                          <p:spTgt spid="7"/>
                                        </p:tgtEl>
                                      </p:cBhvr>
                                    </p:animEffect>
                                  </p:childTnLst>
                                </p:cTn>
                              </p:par>
                              <p:par>
                                <p:cTn id="13" presetID="10" presetClass="entr" presetSubtype="0" fill="hold" grpId="0" nodeType="withEffect">
                                  <p:stCondLst>
                                    <p:cond delay="19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250"/>
                                        <p:tgtEl>
                                          <p:spTgt spid="6"/>
                                        </p:tgtEl>
                                      </p:cBhvr>
                                    </p:animEffect>
                                  </p:childTnLst>
                                </p:cTn>
                              </p:par>
                            </p:childTnLst>
                          </p:cTn>
                        </p:par>
                        <p:par>
                          <p:cTn id="16" fill="hold">
                            <p:stCondLst>
                              <p:cond delay="26880"/>
                            </p:stCondLst>
                            <p:childTnLst>
                              <p:par>
                                <p:cTn id="17" presetID="10" presetClass="exit" presetSubtype="0" fill="hold" grpId="1" nodeType="afterEffect">
                                  <p:stCondLst>
                                    <p:cond delay="0"/>
                                  </p:stCondLst>
                                  <p:childTnLst>
                                    <p:animEffect transition="out" filter="fade">
                                      <p:cBhvr>
                                        <p:cTn id="18" dur="1250"/>
                                        <p:tgtEl>
                                          <p:spTgt spid="5"/>
                                        </p:tgtEl>
                                      </p:cBhvr>
                                    </p:animEffect>
                                    <p:set>
                                      <p:cBhvr>
                                        <p:cTn id="19" dur="1" fill="hold">
                                          <p:stCondLst>
                                            <p:cond delay="124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1250"/>
                                        <p:tgtEl>
                                          <p:spTgt spid="7"/>
                                        </p:tgtEl>
                                      </p:cBhvr>
                                    </p:animEffect>
                                    <p:set>
                                      <p:cBhvr>
                                        <p:cTn id="22" dur="1" fill="hold">
                                          <p:stCondLst>
                                            <p:cond delay="1249"/>
                                          </p:stCondLst>
                                        </p:cTn>
                                        <p:tgtEl>
                                          <p:spTgt spid="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1250"/>
                                        <p:tgtEl>
                                          <p:spTgt spid="6"/>
                                        </p:tgtEl>
                                      </p:cBhvr>
                                    </p:animEffect>
                                    <p:set>
                                      <p:cBhvr>
                                        <p:cTn id="25" dur="1" fill="hold">
                                          <p:stCondLst>
                                            <p:cond delay="1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8"/>
                </p:tgtEl>
              </p:cMediaNode>
            </p:audio>
          </p:childTnLst>
        </p:cTn>
      </p:par>
    </p:tnLst>
    <p:bldLst>
      <p:bldP spid="6" grpId="0"/>
      <p:bldP spid="6" grpId="1"/>
      <p:bldP spid="5" grpId="0"/>
      <p:bldP spid="5"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sz="2400" dirty="0">
                <a:latin typeface="Bahnschrift" panose="020B0502040204020203" pitchFamily="34" charset="0"/>
                <a:ea typeface="Helvetica Neue" charset="0"/>
                <a:cs typeface="Helvetica Neue" charset="0"/>
              </a:rPr>
              <a:t>Could you explain back to me how you </a:t>
            </a:r>
            <a:r>
              <a:rPr lang="en-US" sz="2400" dirty="0">
                <a:solidFill>
                  <a:srgbClr val="FF0000"/>
                </a:solidFill>
                <a:latin typeface="Bahnschrift" panose="020B0502040204020203" pitchFamily="34" charset="0"/>
                <a:ea typeface="Helvetica Neue" charset="0"/>
                <a:cs typeface="Helvetica Neue" charset="0"/>
              </a:rPr>
              <a:t>understand</a:t>
            </a:r>
            <a:r>
              <a:rPr lang="en-US" sz="2400" dirty="0">
                <a:latin typeface="Bahnschrift" panose="020B0502040204020203" pitchFamily="34" charset="0"/>
                <a:ea typeface="Helvetica Neue" charset="0"/>
                <a:cs typeface="Helvetica Neue" charset="0"/>
              </a:rPr>
              <a:t> the rating scale?</a:t>
            </a:r>
            <a:r>
              <a:rPr lang="en-US" sz="2400" dirty="0">
                <a:solidFill>
                  <a:srgbClr val="0070C0"/>
                </a:solidFill>
                <a:latin typeface="Bahnschrift" panose="020B0502040204020203" pitchFamily="34" charset="0"/>
                <a:ea typeface="Helvetica Neue" charset="0"/>
                <a:cs typeface="Helvetica Neue" charset="0"/>
              </a:rPr>
              <a:t> </a:t>
            </a:r>
            <a:endParaRPr lang="en-US" sz="2400" dirty="0">
              <a:latin typeface="Bahnschrift" panose="020B0502040204020203" pitchFamily="34" charset="0"/>
            </a:endParaRPr>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76872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53" fill="hold"/>
                                        <p:tgtEl>
                                          <p:spTgt spid="4"/>
                                        </p:tgtEl>
                                      </p:cBhvr>
                                    </p:cmd>
                                  </p:childTnLst>
                                </p:cTn>
                              </p:par>
                              <p:par>
                                <p:cTn id="7" presetID="10" presetClass="entr" presetSubtype="0" fill="hold" grpId="0" nodeType="withEffect">
                                  <p:stCondLst>
                                    <p:cond delay="112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1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E62E7C-52E0-44F2-8F87-81750584B662}"/>
              </a:ext>
            </a:extLst>
          </p:cNvPr>
          <p:cNvSpPr>
            <a:spLocks noGrp="1"/>
          </p:cNvSpPr>
          <p:nvPr>
            <p:ph type="title"/>
          </p:nvPr>
        </p:nvSpPr>
        <p:spPr/>
        <p:txBody>
          <a:bodyPr/>
          <a:lstStyle/>
          <a:p>
            <a:pPr algn="ctr"/>
            <a:r>
              <a:rPr lang="en-US"/>
              <a:t>Extra </a:t>
            </a:r>
            <a:r>
              <a:rPr lang="en-US" dirty="0"/>
              <a:t>S</a:t>
            </a:r>
            <a:r>
              <a:rPr lang="en-US"/>
              <a:t>lides</a:t>
            </a:r>
            <a:endParaRPr lang="en-US" dirty="0"/>
          </a:p>
        </p:txBody>
      </p:sp>
      <p:sp>
        <p:nvSpPr>
          <p:cNvPr id="5" name="Text Placeholder 4">
            <a:extLst>
              <a:ext uri="{FF2B5EF4-FFF2-40B4-BE49-F238E27FC236}">
                <a16:creationId xmlns:a16="http://schemas.microsoft.com/office/drawing/2014/main" id="{147B16EF-F3C1-4683-B5AB-C6E82DDF20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2948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694267"/>
            <a:ext cx="10515600" cy="5482696"/>
          </a:xfrm>
        </p:spPr>
        <p:txBody>
          <a:bodyPr>
            <a:normAutofit lnSpcReduction="10000"/>
          </a:bodyPr>
          <a:lstStyle/>
          <a:p>
            <a:pPr marL="0" indent="0" algn="ctr">
              <a:buNone/>
            </a:pPr>
            <a:r>
              <a:rPr lang="en-US" dirty="0"/>
              <a:t>At the end of the scan session you'll be asked to rate different aspects of your experience. Some examples of questions are: </a:t>
            </a:r>
          </a:p>
          <a:p>
            <a:pPr marL="0" indent="0" algn="ctr">
              <a:buNone/>
            </a:pPr>
            <a:endParaRPr lang="en-US" dirty="0"/>
          </a:p>
          <a:p>
            <a:pPr marL="0" indent="0" algn="ctr">
              <a:buNone/>
            </a:pPr>
            <a:r>
              <a:rPr lang="en-US" dirty="0"/>
              <a:t>How comfortable do you feel right now?</a:t>
            </a:r>
          </a:p>
          <a:p>
            <a:pPr marL="0" indent="0" algn="ctr">
              <a:buNone/>
            </a:pPr>
            <a:endParaRPr lang="en-US" dirty="0"/>
          </a:p>
          <a:p>
            <a:pPr marL="0" indent="0" algn="ctr">
              <a:buNone/>
            </a:pPr>
            <a:r>
              <a:rPr lang="en-US" dirty="0"/>
              <a:t>The thoughts I experienced during the last scan were NEGATIVE?</a:t>
            </a:r>
          </a:p>
          <a:p>
            <a:pPr marL="0" indent="0" algn="ctr">
              <a:buNone/>
            </a:pPr>
            <a:endParaRPr lang="en-US" dirty="0"/>
          </a:p>
          <a:p>
            <a:pPr marL="0" indent="0" algn="ctr">
              <a:buNone/>
            </a:pPr>
            <a:r>
              <a:rPr lang="en-US" dirty="0"/>
              <a:t>Please rate how much you want to avoid this experience in the future?</a:t>
            </a:r>
          </a:p>
          <a:p>
            <a:pPr marL="0" indent="0" algn="ctr">
              <a:buNone/>
            </a:pPr>
            <a:endParaRPr lang="en-US" dirty="0"/>
          </a:p>
          <a:p>
            <a:pPr marL="0" indent="0" algn="ctr">
              <a:buNone/>
            </a:pPr>
            <a:r>
              <a:rPr lang="en-US" dirty="0"/>
              <a:t>For each question, a rating scale will be provided for you to indicate your response. The following slides contain examples of scales so that you can familiarize yourself with them before the scan begins.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3 of whatever.mp3" descr="3 of whatever.mp3">
            <a:hlinkClick r:id="" action="ppaction://media"/>
            <a:extLst>
              <a:ext uri="{FF2B5EF4-FFF2-40B4-BE49-F238E27FC236}">
                <a16:creationId xmlns:a16="http://schemas.microsoft.com/office/drawing/2014/main" id="{B0A63D3F-BF5B-6D43-95C3-AAB5685C4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08200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56CC7-F24D-D744-A11A-0DEC3D03A47B}"/>
              </a:ext>
            </a:extLst>
          </p:cNvPr>
          <p:cNvSpPr>
            <a:spLocks noGrp="1"/>
          </p:cNvSpPr>
          <p:nvPr>
            <p:ph type="title"/>
          </p:nvPr>
        </p:nvSpPr>
        <p:spPr/>
        <p:txBody>
          <a:bodyPr/>
          <a:lstStyle/>
          <a:p>
            <a:pPr algn="ctr"/>
            <a:r>
              <a:rPr lang="en-US" dirty="0"/>
              <a:t>Intensity vs. Unpleasantness </a:t>
            </a:r>
          </a:p>
        </p:txBody>
      </p:sp>
      <p:sp>
        <p:nvSpPr>
          <p:cNvPr id="6" name="Rectangle 5">
            <a:extLst>
              <a:ext uri="{FF2B5EF4-FFF2-40B4-BE49-F238E27FC236}">
                <a16:creationId xmlns:a16="http://schemas.microsoft.com/office/drawing/2014/main" id="{54EF2977-38DA-9F42-AAB8-37B8A7FE4FB0}"/>
              </a:ext>
            </a:extLst>
          </p:cNvPr>
          <p:cNvSpPr/>
          <p:nvPr/>
        </p:nvSpPr>
        <p:spPr>
          <a:xfrm>
            <a:off x="519871" y="1690688"/>
            <a:ext cx="11152258" cy="3903504"/>
          </a:xfrm>
          <a:prstGeom prst="rect">
            <a:avLst/>
          </a:prstGeom>
        </p:spPr>
        <p:txBody>
          <a:bodyPr wrap="square">
            <a:spAutoFit/>
          </a:bodyPr>
          <a:lstStyle/>
          <a:p>
            <a:pPr algn="ctr">
              <a:lnSpc>
                <a:spcPct val="150000"/>
              </a:lnSpc>
            </a:pPr>
            <a:r>
              <a:rPr lang="en-US" sz="2800" dirty="0"/>
              <a:t>Consider this example when trying to understand the difference between intensity and unpleasantness. I can ask you to rate a song on how loud the song sounds </a:t>
            </a:r>
            <a:r>
              <a:rPr lang="en-US" sz="2800" b="1" dirty="0"/>
              <a:t>or</a:t>
            </a:r>
            <a:r>
              <a:rPr lang="en-US" sz="2800" dirty="0"/>
              <a:t>  on how unpleasant it is to hear</a:t>
            </a:r>
            <a:r>
              <a:rPr lang="en-US" sz="2800" b="1" dirty="0"/>
              <a:t>. Intensity </a:t>
            </a:r>
            <a:r>
              <a:rPr lang="en-US" sz="2800" dirty="0"/>
              <a:t>is how loud the song is and the </a:t>
            </a:r>
            <a:r>
              <a:rPr lang="en-US" sz="2800" b="1" dirty="0"/>
              <a:t>unpleasantness</a:t>
            </a:r>
            <a:r>
              <a:rPr lang="en-US" sz="2800" dirty="0"/>
              <a:t> is how much you dislike the song. </a:t>
            </a:r>
          </a:p>
          <a:p>
            <a:pPr algn="ctr">
              <a:lnSpc>
                <a:spcPct val="150000"/>
              </a:lnSpc>
            </a:pPr>
            <a:r>
              <a:rPr lang="en-US" sz="2800" dirty="0"/>
              <a:t>Please keep this distinction in mind when you're asked rate the stimuli. Do you have any questions? </a:t>
            </a:r>
          </a:p>
        </p:txBody>
      </p:sp>
      <p:pic>
        <p:nvPicPr>
          <p:cNvPr id="8" name="8 of whatever.mp3" descr="8 of whatever.mp3">
            <a:hlinkClick r:id="" action="ppaction://media"/>
            <a:extLst>
              <a:ext uri="{FF2B5EF4-FFF2-40B4-BE49-F238E27FC236}">
                <a16:creationId xmlns:a16="http://schemas.microsoft.com/office/drawing/2014/main" id="{0F4DA54B-6146-6A41-BCAC-4C464236C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367122560"/>
      </p:ext>
    </p:extLst>
  </p:cSld>
  <p:clrMapOvr>
    <a:masterClrMapping/>
  </p:clrMapOvr>
  <mc:AlternateContent xmlns:mc="http://schemas.openxmlformats.org/markup-compatibility/2006" xmlns:p14="http://schemas.microsoft.com/office/powerpoint/2010/main">
    <mc:Choice Requires="p14">
      <p:transition spd="slow" p14:dur="2000" advTm="51957"/>
    </mc:Choice>
    <mc:Fallback xmlns="">
      <p:transition spd="slow" advTm="5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6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ght Triangle 20">
            <a:extLst>
              <a:ext uri="{FF2B5EF4-FFF2-40B4-BE49-F238E27FC236}">
                <a16:creationId xmlns:a16="http://schemas.microsoft.com/office/drawing/2014/main" id="{F131220D-502A-6F40-B68F-AE99227904BC}"/>
              </a:ext>
            </a:extLst>
          </p:cNvPr>
          <p:cNvSpPr/>
          <p:nvPr/>
        </p:nvSpPr>
        <p:spPr>
          <a:xfrm>
            <a:off x="5923790" y="2626890"/>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671851"/>
          </a:xfrm>
          <a:prstGeom prst="rect">
            <a:avLst/>
          </a:prstGeom>
          <a:noFill/>
        </p:spPr>
        <p:txBody>
          <a:bodyPr wrap="square" rtlCol="0">
            <a:spAutoFit/>
          </a:bodyPr>
          <a:lstStyle/>
          <a:p>
            <a:pPr marR="0" lvl="0" algn="ctr" defTabSz="914400" rtl="0" eaLnBrk="1" fontAlgn="auto" latinLnBrk="0" hangingPunct="1">
              <a:lnSpc>
                <a:spcPct val="150000"/>
              </a:lnSpc>
              <a:spcBef>
                <a:spcPts val="0"/>
              </a:spcBef>
              <a:spcAft>
                <a:spcPts val="0"/>
              </a:spcAft>
              <a:buClrTx/>
              <a:buSzTx/>
              <a:tabLst/>
              <a:defRPr/>
            </a:pP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This is an example of a scale rating </a:t>
            </a:r>
            <a:r>
              <a:rPr kumimoji="0" lang="en-US" sz="2800" b="1"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comfort</a:t>
            </a:r>
            <a:r>
              <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rPr>
              <a:t>.</a:t>
            </a:r>
            <a:r>
              <a:rPr kumimoji="0" lang="en-US" sz="2800" b="0" i="0" u="none" strike="noStrike" kern="1200" cap="none" spc="0" normalizeH="0" noProof="0" dirty="0">
                <a:ln>
                  <a:noFill/>
                </a:ln>
                <a:effectLst/>
                <a:uLnTx/>
                <a:uFillTx/>
                <a:latin typeface="Calibri" panose="020F0502020204030204" pitchFamily="34" charset="0"/>
                <a:ea typeface="Helvetica Neue" charset="0"/>
                <a:cs typeface="Calibri" panose="020F0502020204030204" pitchFamily="34" charset="0"/>
              </a:rPr>
              <a:t> </a:t>
            </a:r>
            <a:endParaRPr kumimoji="0" lang="en-US" sz="2800" b="0" i="0" u="none" strike="noStrike" kern="1200" cap="none" spc="0" normalizeH="0" baseline="0" noProof="0" dirty="0">
              <a:ln>
                <a:noFill/>
              </a:ln>
              <a:effectLst/>
              <a:uLnTx/>
              <a:uFillTx/>
              <a:latin typeface="Calibri" panose="020F0502020204030204" pitchFamily="34" charset="0"/>
              <a:ea typeface="Helvetica Neue" charset="0"/>
              <a:cs typeface="Calibri" panose="020F0502020204030204" pitchFamily="34" charset="0"/>
            </a:endParaRP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Diagram, text&#10;&#10;Description automatically generated">
            <a:extLst>
              <a:ext uri="{FF2B5EF4-FFF2-40B4-BE49-F238E27FC236}">
                <a16:creationId xmlns:a16="http://schemas.microsoft.com/office/drawing/2014/main" id="{6477A22F-239D-B846-A2CE-FAE31B2585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180" y="1998359"/>
            <a:ext cx="11263220" cy="3141443"/>
          </a:xfrm>
          <a:prstGeom prst="rect">
            <a:avLst/>
          </a:prstGeom>
          <a:ln>
            <a:solidFill>
              <a:schemeClr val="bg1"/>
            </a:solidFill>
          </a:ln>
        </p:spPr>
      </p:pic>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4294"/>
            <a:ext cx="812800" cy="812800"/>
          </a:xfrm>
          <a:prstGeom prst="rect">
            <a:avLst/>
          </a:prstGeom>
        </p:spPr>
      </p:pic>
    </p:spTree>
    <p:custDataLst>
      <p:tags r:id="rId1"/>
    </p:custDataLst>
    <p:extLst>
      <p:ext uri="{BB962C8B-B14F-4D97-AF65-F5344CB8AC3E}">
        <p14:creationId xmlns:p14="http://schemas.microsoft.com/office/powerpoint/2010/main" val="2418007925"/>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childTnLst>
                          </p:cTn>
                        </p:par>
                        <p:par>
                          <p:cTn id="7" fill="hold">
                            <p:stCondLst>
                              <p:cond delay="10631"/>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31"/>
                            </p:stCondLst>
                            <p:childTnLst>
                              <p:par>
                                <p:cTn id="11" presetID="1" presetClass="exit"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par>
                          <p:cTn id="13" fill="hold">
                            <p:stCondLst>
                              <p:cond delay="13631"/>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3631"/>
                            </p:stCondLst>
                            <p:childTnLst>
                              <p:par>
                                <p:cTn id="17" presetID="63" presetClass="path" presetSubtype="0" accel="50000" decel="50000" fill="hold" grpId="0" nodeType="afterEffect">
                                  <p:stCondLst>
                                    <p:cond delay="0"/>
                                  </p:stCondLst>
                                  <p:childTnLst>
                                    <p:animMotion origin="layout" path="M 5E-6 4.81481E-6 L -0.37188 -0.01019 " pathEditMode="relative" rAng="0" ptsTypes="AA">
                                      <p:cBhvr>
                                        <p:cTn id="18" dur="3000" fill="hold"/>
                                        <p:tgtEl>
                                          <p:spTgt spid="13"/>
                                        </p:tgtEl>
                                        <p:attrNameLst>
                                          <p:attrName>ppt_x</p:attrName>
                                          <p:attrName>ppt_y</p:attrName>
                                        </p:attrNameLst>
                                      </p:cBhvr>
                                      <p:rCtr x="-18594" y="-50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18"/>
                </p:tgtEl>
              </p:cMediaNode>
            </p:audio>
          </p:childTnLst>
        </p:cTn>
      </p:par>
    </p:tnLst>
    <p:bldLst>
      <p:bldP spid="21" grpId="0" animBg="1"/>
      <p:bldP spid="20" grpId="0" animBg="1"/>
      <p:bldP spid="1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E354F9EF-1BF9-E749-B831-6DB04ABD752F}"/>
              </a:ext>
            </a:extLst>
          </p:cNvPr>
          <p:cNvSpPr/>
          <p:nvPr/>
        </p:nvSpPr>
        <p:spPr>
          <a:xfrm>
            <a:off x="4237219" y="2827657"/>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Rectangle 6">
            <a:extLst>
              <a:ext uri="{FF2B5EF4-FFF2-40B4-BE49-F238E27FC236}">
                <a16:creationId xmlns:a16="http://schemas.microsoft.com/office/drawing/2014/main" id="{317543B2-98ED-1A40-B6C3-FA01C5AB0C09}"/>
              </a:ext>
            </a:extLst>
          </p:cNvPr>
          <p:cNvSpPr/>
          <p:nvPr/>
        </p:nvSpPr>
        <p:spPr>
          <a:xfrm>
            <a:off x="7954780" y="2753789"/>
            <a:ext cx="4237649" cy="1849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5" name="Picture 4" descr="Graphical user interface&#10;&#10;Description automatically generated">
            <a:extLst>
              <a:ext uri="{FF2B5EF4-FFF2-40B4-BE49-F238E27FC236}">
                <a16:creationId xmlns:a16="http://schemas.microsoft.com/office/drawing/2014/main" id="{12045451-B9E9-2C4F-BFF8-5EE7C5DAA4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6805" y="3156225"/>
            <a:ext cx="7498388" cy="1972365"/>
          </a:xfrm>
          <a:prstGeom prst="rect">
            <a:avLst/>
          </a:prstGeom>
        </p:spPr>
      </p:pic>
      <p:sp>
        <p:nvSpPr>
          <p:cNvPr id="8" name="Rectangle 7">
            <a:extLst>
              <a:ext uri="{FF2B5EF4-FFF2-40B4-BE49-F238E27FC236}">
                <a16:creationId xmlns:a16="http://schemas.microsoft.com/office/drawing/2014/main" id="{91E1208F-42A8-7840-A43D-C20CA822B7F9}"/>
              </a:ext>
            </a:extLst>
          </p:cNvPr>
          <p:cNvSpPr/>
          <p:nvPr/>
        </p:nvSpPr>
        <p:spPr>
          <a:xfrm>
            <a:off x="596347" y="614426"/>
            <a:ext cx="10999304" cy="1318181"/>
          </a:xfrm>
          <a:prstGeom prst="rect">
            <a:avLst/>
          </a:prstGeom>
        </p:spPr>
        <p:txBody>
          <a:bodyPr wrap="square">
            <a:spAutoFit/>
          </a:bodyPr>
          <a:lstStyle/>
          <a:p>
            <a:pPr algn="ctr">
              <a:lnSpc>
                <a:spcPct val="150000"/>
              </a:lnSpc>
            </a:pPr>
            <a:r>
              <a:rPr lang="en-US" sz="2800" dirty="0">
                <a:latin typeface="Calibri" panose="020F0502020204030204" pitchFamily="34" charset="0"/>
                <a:cs typeface="Calibri" panose="020F0502020204030204" pitchFamily="34" charset="0"/>
              </a:rPr>
              <a:t>This is an example of what you’ll see when asked if the thoughts you experienced during the scan were </a:t>
            </a:r>
            <a:r>
              <a:rPr lang="en-US" sz="2800" b="1" dirty="0">
                <a:latin typeface="Calibri" panose="020F0502020204030204" pitchFamily="34" charset="0"/>
                <a:cs typeface="Calibri" panose="020F0502020204030204" pitchFamily="34" charset="0"/>
              </a:rPr>
              <a:t>negative.</a:t>
            </a:r>
            <a:r>
              <a:rPr lang="en-US" sz="2800" dirty="0">
                <a:latin typeface="Calibri" panose="020F0502020204030204" pitchFamily="34" charset="0"/>
                <a:cs typeface="Calibri" panose="020F0502020204030204" pitchFamily="34" charset="0"/>
              </a:rPr>
              <a:t> </a:t>
            </a:r>
          </a:p>
        </p:txBody>
      </p:sp>
      <p:sp>
        <p:nvSpPr>
          <p:cNvPr id="9" name="Rectangle 8">
            <a:extLst>
              <a:ext uri="{FF2B5EF4-FFF2-40B4-BE49-F238E27FC236}">
                <a16:creationId xmlns:a16="http://schemas.microsoft.com/office/drawing/2014/main" id="{A685C052-3800-B04E-A88A-F24C84DB01D4}"/>
              </a:ext>
            </a:extLst>
          </p:cNvPr>
          <p:cNvSpPr/>
          <p:nvPr/>
        </p:nvSpPr>
        <p:spPr>
          <a:xfrm>
            <a:off x="596347" y="5753122"/>
            <a:ext cx="10999304" cy="954107"/>
          </a:xfrm>
          <a:prstGeom prst="rect">
            <a:avLst/>
          </a:prstGeom>
        </p:spPr>
        <p:txBody>
          <a:bodyPr wrap="square">
            <a:spAutoFit/>
          </a:bodyPr>
          <a:lstStyle/>
          <a:p>
            <a:pPr algn="ctr"/>
            <a:r>
              <a:rPr lang="en-US" sz="2800" dirty="0">
                <a:latin typeface="Calibri" panose="020F0502020204030204" pitchFamily="34" charset="0"/>
                <a:cs typeface="Calibri" panose="020F0502020204030204" pitchFamily="34" charset="0"/>
              </a:rPr>
              <a:t>Once again, you can use </a:t>
            </a:r>
            <a:r>
              <a:rPr lang="en-US" sz="2800" dirty="0">
                <a:latin typeface="Calibri" panose="020F0502020204030204" pitchFamily="34" charset="0"/>
                <a:ea typeface="Helvetica Neue" charset="0"/>
                <a:cs typeface="Calibri" panose="020F0502020204030204" pitchFamily="34" charset="0"/>
              </a:rPr>
              <a:t>the trackball to resize the triangle and click a button to submit your rating. </a:t>
            </a:r>
            <a:endParaRPr lang="en-US" sz="2800" dirty="0"/>
          </a:p>
        </p:txBody>
      </p:sp>
      <p:pic>
        <p:nvPicPr>
          <p:cNvPr id="10" name="5 of whatever.mp3" descr="5 of whatever.mp3">
            <a:hlinkClick r:id="" action="ppaction://media"/>
            <a:extLst>
              <a:ext uri="{FF2B5EF4-FFF2-40B4-BE49-F238E27FC236}">
                <a16:creationId xmlns:a16="http://schemas.microsoft.com/office/drawing/2014/main" id="{A3602F06-409F-204B-906B-58A94C7472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38836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453" fill="hold"/>
                                        <p:tgtEl>
                                          <p:spTgt spid="10"/>
                                        </p:tgtEl>
                                      </p:cBhvr>
                                    </p:cmd>
                                  </p:childTnLst>
                                </p:cTn>
                              </p:par>
                            </p:childTnLst>
                          </p:cTn>
                        </p:par>
                        <p:par>
                          <p:cTn id="7" fill="hold">
                            <p:stCondLst>
                              <p:cond delay="13453"/>
                            </p:stCondLst>
                            <p:childTnLst>
                              <p:par>
                                <p:cTn id="8" presetID="0" presetClass="path" presetSubtype="0" accel="50000" decel="50000" fill="hold" grpId="2" nodeType="afterEffect">
                                  <p:stCondLst>
                                    <p:cond delay="0"/>
                                  </p:stCondLst>
                                  <p:childTnLst>
                                    <p:animMotion origin="layout" path="M 0 0 L -0.24779 -0.00208 L 0.00976 0 C 0.05768 -0.00046 0.04895 -0.00231 0.0401 -0.00393 " pathEditMode="relative" ptsTypes="AAAA">
                                      <p:cBhvr>
                                        <p:cTn id="9" dur="5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0"/>
                </p:tgtEl>
              </p:cMediaNode>
            </p:audio>
          </p:childTnLst>
        </p:cTn>
      </p:par>
    </p:tnLst>
    <p:bldLst>
      <p:bldP spid="7"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Calibri" panose="020F0502020204030204" pitchFamily="34" charset="0"/>
                <a:ea typeface="Helvetica Neue" charset="0"/>
                <a:cs typeface="Calibri" panose="020F0502020204030204" pitchFamily="34" charset="0"/>
              </a:rPr>
              <a:t>This is an example of a scale rating </a:t>
            </a:r>
            <a:r>
              <a:rPr lang="en-US" sz="2800" b="1" dirty="0">
                <a:latin typeface="Calibri" panose="020F0502020204030204" pitchFamily="34" charset="0"/>
                <a:ea typeface="Helvetica Neue" charset="0"/>
                <a:cs typeface="Calibri" panose="020F0502020204030204" pitchFamily="34" charset="0"/>
              </a:rPr>
              <a:t>avoidance</a:t>
            </a:r>
            <a:r>
              <a:rPr lang="en-US" sz="2800" dirty="0">
                <a:latin typeface="Calibri" panose="020F0502020204030204" pitchFamily="34" charset="0"/>
                <a:ea typeface="Helvetica Neue" charset="0"/>
                <a:cs typeface="Calibri" panose="020F0502020204030204" pitchFamily="34" charset="0"/>
              </a:rPr>
              <a:t> .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Calibri" panose="020F0502020204030204" pitchFamily="34" charset="0"/>
                <a:ea typeface="Helvetica Neue" charset="0"/>
                <a:cs typeface="Calibri" panose="020F0502020204030204" pitchFamily="34" charset="0"/>
              </a:rPr>
              <a:t>Once in the scanner you can use the trackball to resize the triangle and click a button to submit your rating. </a:t>
            </a:r>
            <a:endParaRPr lang="en-US" sz="2800" dirty="0"/>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3090978816"/>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9" fill="hold"/>
                                        <p:tgtEl>
                                          <p:spTgt spid="16"/>
                                        </p:tgtEl>
                                      </p:cBhvr>
                                    </p:cmd>
                                  </p:childTnLst>
                                </p:cTn>
                              </p:par>
                            </p:childTnLst>
                          </p:cTn>
                        </p:par>
                        <p:par>
                          <p:cTn id="7" fill="hold">
                            <p:stCondLst>
                              <p:cond delay="12199"/>
                            </p:stCondLst>
                            <p:childTnLst>
                              <p:par>
                                <p:cTn id="8" presetID="0" presetClass="path" presetSubtype="0" accel="50000" decel="50000" fill="hold" grpId="0" nodeType="afterEffect">
                                  <p:stCondLst>
                                    <p:cond delay="0"/>
                                  </p:stCondLst>
                                  <p:childTnLst>
                                    <p:animMotion origin="layout" path="M -2.08333E-6 0 L -0.24896 0.00278 C -0.24831 0 0.00456 -0.01574 0.00456 -0.01551 L 0.00456 -0.01574 " pathEditMode="relative" rAng="0" ptsTypes="AAAA">
                                      <p:cBhvr>
                                        <p:cTn id="9" dur="5000" fill="hold"/>
                                        <p:tgtEl>
                                          <p:spTgt spid="8"/>
                                        </p:tgtEl>
                                        <p:attrNameLst>
                                          <p:attrName>ppt_x</p:attrName>
                                          <p:attrName>ppt_y</p:attrName>
                                        </p:attrNameLst>
                                      </p:cBhvr>
                                      <p:rCtr x="-12227" y="-648"/>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audio>
              <p:cMediaNode vol="80000">
                <p:cTn id="11" fill="hold" display="0">
                  <p:stCondLst>
                    <p:cond delay="indefinite"/>
                  </p:stCondLst>
                  <p:endCondLst>
                    <p:cond evt="onStopAudio" delay="0">
                      <p:tgtEl>
                        <p:sldTgt/>
                      </p:tgtEl>
                    </p:cond>
                  </p:endCondLst>
                </p:cTn>
                <p:tgtEl>
                  <p:spTgt spid="16"/>
                </p:tgtEl>
              </p:cMediaNode>
            </p:audio>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4380-0DF6-964A-82B7-7B893595A9B6}"/>
              </a:ext>
            </a:extLst>
          </p:cNvPr>
          <p:cNvSpPr>
            <a:spLocks noGrp="1"/>
          </p:cNvSpPr>
          <p:nvPr>
            <p:ph idx="1"/>
          </p:nvPr>
        </p:nvSpPr>
        <p:spPr>
          <a:xfrm>
            <a:off x="838200" y="2318900"/>
            <a:ext cx="10515600" cy="2220199"/>
          </a:xfrm>
        </p:spPr>
        <p:txBody>
          <a:bodyPr>
            <a:noAutofit/>
          </a:bodyPr>
          <a:lstStyle/>
          <a:p>
            <a:pPr marL="0" indent="0" algn="ctr">
              <a:lnSpc>
                <a:spcPct val="150000"/>
              </a:lnSpc>
              <a:buNone/>
            </a:pPr>
            <a:r>
              <a:rPr lang="en-US" dirty="0"/>
              <a:t>These are just a few examples of the questions you will be asked. In total there will be 14 rating questions. </a:t>
            </a:r>
          </a:p>
          <a:p>
            <a:pPr marL="0" indent="0" algn="ctr">
              <a:lnSpc>
                <a:spcPct val="150000"/>
              </a:lnSpc>
              <a:buNone/>
            </a:pPr>
            <a:r>
              <a:rPr lang="en-US" b="1" dirty="0">
                <a:ea typeface="Helvetica Neue" charset="0"/>
                <a:cs typeface="Helvetica Neue" charset="0"/>
              </a:rPr>
              <a:t>Q:</a:t>
            </a:r>
            <a:r>
              <a:rPr lang="en-US" dirty="0">
                <a:ea typeface="Helvetica Neue" charset="0"/>
                <a:cs typeface="Helvetica Neue" charset="0"/>
              </a:rPr>
              <a:t> Could you explain back to me how you understand the rating scale?</a:t>
            </a:r>
            <a:r>
              <a:rPr lang="en-US" dirty="0">
                <a:solidFill>
                  <a:srgbClr val="0070C0"/>
                </a:solidFill>
                <a:latin typeface="Garamond" panose="02020404030301010803" pitchFamily="18" charset="0"/>
                <a:ea typeface="Helvetica Neue" charset="0"/>
                <a:cs typeface="Helvetica Neue" charset="0"/>
              </a:rPr>
              <a:t> </a:t>
            </a:r>
            <a:endParaRPr lang="en-US" dirty="0"/>
          </a:p>
        </p:txBody>
      </p:sp>
      <p:pic>
        <p:nvPicPr>
          <p:cNvPr id="4" name="7 of whatever.mp3" descr="7 of whatever.mp3">
            <a:hlinkClick r:id="" action="ppaction://media"/>
            <a:extLst>
              <a:ext uri="{FF2B5EF4-FFF2-40B4-BE49-F238E27FC236}">
                <a16:creationId xmlns:a16="http://schemas.microsoft.com/office/drawing/2014/main" id="{392A556A-6A38-2B4E-ACD2-5511354824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133922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12618" y="4004003"/>
            <a:ext cx="11159837" cy="2308324"/>
          </a:xfrm>
          <a:prstGeom prst="rect">
            <a:avLst/>
          </a:prstGeom>
          <a:noFill/>
        </p:spPr>
        <p:txBody>
          <a:bodyPr wrap="square" rtlCol="0">
            <a:spAutoFit/>
          </a:bodyPr>
          <a:lstStyle/>
          <a:p>
            <a:pPr algn="ctr" defTabSz="914400">
              <a:defRPr/>
            </a:pPr>
            <a:r>
              <a:rPr lang="en-US" sz="4800" dirty="0">
                <a:latin typeface="Bahnschrift" panose="020B0502040204020203" pitchFamily="34" charset="0"/>
                <a:cs typeface="Helvetica"/>
              </a:rPr>
              <a:t>If you need to move a bit or stretch, please do so </a:t>
            </a:r>
            <a:r>
              <a:rPr lang="en-US" sz="4800" b="1" u="sng" dirty="0">
                <a:latin typeface="Bahnschrift" panose="020B0502040204020203" pitchFamily="34" charset="0"/>
                <a:cs typeface="Helvetica"/>
              </a:rPr>
              <a:t>between</a:t>
            </a:r>
            <a:r>
              <a:rPr lang="en-US" sz="4800" dirty="0">
                <a:latin typeface="Bahnschrift" panose="020B0502040204020203" pitchFamily="34" charset="0"/>
                <a:cs typeface="Helvetica"/>
              </a:rPr>
              <a:t> runs, when the scanner is </a:t>
            </a:r>
            <a:r>
              <a:rPr lang="en-US" sz="4800" b="1" u="sng" dirty="0">
                <a:latin typeface="Bahnschrift" panose="020B0502040204020203" pitchFamily="34" charset="0"/>
                <a:cs typeface="Helvetica"/>
              </a:rPr>
              <a:t>not</a:t>
            </a:r>
            <a:r>
              <a:rPr lang="en-US" sz="4800" dirty="0">
                <a:latin typeface="Bahnschrift" panose="020B0502040204020203" pitchFamily="34" charset="0"/>
                <a:cs typeface="Helvetica"/>
              </a:rPr>
              <a:t> running. </a:t>
            </a:r>
          </a:p>
        </p:txBody>
      </p:sp>
      <p:sp>
        <p:nvSpPr>
          <p:cNvPr id="29" name="Title 1"/>
          <p:cNvSpPr txBox="1">
            <a:spLocks/>
          </p:cNvSpPr>
          <p:nvPr/>
        </p:nvSpPr>
        <p:spPr>
          <a:xfrm>
            <a:off x="512618" y="3807814"/>
            <a:ext cx="11166764" cy="2244634"/>
          </a:xfrm>
          <a:prstGeom prst="rect">
            <a:avLst/>
          </a:prstGeom>
          <a:ln w="285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dirty="0">
              <a:ln>
                <a:noFill/>
              </a:ln>
              <a:effectLst/>
              <a:uLnTx/>
              <a:uFillTx/>
              <a:latin typeface="Garamond" panose="02020404030301010803" pitchFamily="18" charset="0"/>
              <a:cs typeface="Helvetica"/>
            </a:endParaRPr>
          </a:p>
        </p:txBody>
      </p:sp>
      <p:sp>
        <p:nvSpPr>
          <p:cNvPr id="6" name="TextBox 5">
            <a:extLst>
              <a:ext uri="{FF2B5EF4-FFF2-40B4-BE49-F238E27FC236}">
                <a16:creationId xmlns:a16="http://schemas.microsoft.com/office/drawing/2014/main" id="{E744B0E0-6695-3F4E-A051-AC0CB750B73F}"/>
              </a:ext>
            </a:extLst>
          </p:cNvPr>
          <p:cNvSpPr txBox="1"/>
          <p:nvPr/>
        </p:nvSpPr>
        <p:spPr>
          <a:xfrm>
            <a:off x="3410921" y="3059668"/>
            <a:ext cx="6096000" cy="369332"/>
          </a:xfrm>
          <a:prstGeom prst="rect">
            <a:avLst/>
          </a:prstGeom>
          <a:noFill/>
        </p:spPr>
        <p:txBody>
          <a:bodyPr wrap="square">
            <a:spAutoFit/>
          </a:bodyPr>
          <a:lstStyle/>
          <a:p>
            <a:r>
              <a:rPr kumimoji="0" lang="en-US" sz="1800" b="0" i="0" u="none" strike="noStrike" kern="1200" cap="none" spc="0" normalizeH="0" baseline="0" noProof="0" dirty="0">
                <a:ln>
                  <a:noFill/>
                </a:ln>
                <a:solidFill>
                  <a:prstClr val="black"/>
                </a:solidFill>
                <a:effectLst/>
                <a:uLnTx/>
                <a:uFillTx/>
                <a:latin typeface="Helvetica"/>
                <a:ea typeface="+mj-ea"/>
                <a:cs typeface="Helvetica"/>
              </a:rPr>
              <a:t>.</a:t>
            </a:r>
            <a:endParaRPr lang="en-US" dirty="0"/>
          </a:p>
        </p:txBody>
      </p:sp>
      <p:pic>
        <p:nvPicPr>
          <p:cNvPr id="5" name="1 of whatever .mp3" descr="1 of whatever .mp3">
            <a:hlinkClick r:id="" action="ppaction://media"/>
            <a:extLst>
              <a:ext uri="{FF2B5EF4-FFF2-40B4-BE49-F238E27FC236}">
                <a16:creationId xmlns:a16="http://schemas.microsoft.com/office/drawing/2014/main" id="{FF9533F2-0094-444E-97EA-A91BD74E13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52448"/>
            <a:ext cx="812800" cy="812800"/>
          </a:xfrm>
          <a:prstGeom prst="rect">
            <a:avLst/>
          </a:prstGeom>
        </p:spPr>
      </p:pic>
      <p:sp>
        <p:nvSpPr>
          <p:cNvPr id="7" name="TextBox 6">
            <a:extLst>
              <a:ext uri="{FF2B5EF4-FFF2-40B4-BE49-F238E27FC236}">
                <a16:creationId xmlns:a16="http://schemas.microsoft.com/office/drawing/2014/main" id="{76302321-F3BD-4F64-AACC-E3B92B81EDD5}"/>
              </a:ext>
            </a:extLst>
          </p:cNvPr>
          <p:cNvSpPr txBox="1"/>
          <p:nvPr/>
        </p:nvSpPr>
        <p:spPr>
          <a:xfrm>
            <a:off x="512618" y="428178"/>
            <a:ext cx="11159837"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It is very important that you stay as still as possible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effectLst/>
                <a:uLnTx/>
                <a:uFillTx/>
                <a:latin typeface="Bahnschrift" panose="020B0502040204020203" pitchFamily="34" charset="0"/>
                <a:cs typeface="Helvetica"/>
              </a:rPr>
              <a:t>during the experiment in the MRI machine.</a:t>
            </a:r>
          </a:p>
        </p:txBody>
      </p:sp>
    </p:spTree>
    <p:extLst>
      <p:ext uri="{BB962C8B-B14F-4D97-AF65-F5344CB8AC3E}">
        <p14:creationId xmlns:p14="http://schemas.microsoft.com/office/powerpoint/2010/main" val="48863659"/>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5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1250"/>
                                        <p:tgtEl>
                                          <p:spTgt spid="21"/>
                                        </p:tgtEl>
                                      </p:cBhvr>
                                    </p:animEffect>
                                  </p:childTnLst>
                                </p:cTn>
                              </p:par>
                            </p:childTnLst>
                          </p:cTn>
                        </p:par>
                        <p:par>
                          <p:cTn id="10" fill="hold">
                            <p:stCondLst>
                              <p:cond delay="12956"/>
                            </p:stCondLst>
                            <p:childTnLst>
                              <p:par>
                                <p:cTn id="11" presetID="10" presetClass="exit" presetSubtype="0" fill="hold" grpId="1" nodeType="after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xit" presetSubtype="0" fill="hold" grpId="0" nodeType="withEffect" nodePh="1">
                                  <p:stCondLst>
                                    <p:cond delay="0"/>
                                  </p:stCondLst>
                                  <p:endCondLst>
                                    <p:cond evt="begin" delay="0">
                                      <p:tn val="14"/>
                                    </p:cond>
                                  </p:endCondLst>
                                  <p:childTnLst>
                                    <p:animEffect transition="out" filter="fade">
                                      <p:cBhvr>
                                        <p:cTn id="15" dur="500"/>
                                        <p:tgtEl>
                                          <p:spTgt spid="29"/>
                                        </p:tgtEl>
                                      </p:cBhvr>
                                    </p:animEffect>
                                    <p:set>
                                      <p:cBhvr>
                                        <p:cTn id="16" dur="1" fill="hold">
                                          <p:stCondLst>
                                            <p:cond delay="499"/>
                                          </p:stCondLst>
                                        </p:cTn>
                                        <p:tgtEl>
                                          <p:spTgt spid="2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5"/>
                </p:tgtEl>
              </p:cMediaNode>
            </p:audio>
          </p:childTnLst>
        </p:cTn>
      </p:par>
    </p:tnLst>
    <p:bldLst>
      <p:bldP spid="21" grpId="0"/>
      <p:bldP spid="21" grpId="1"/>
      <p:bldP spid="29"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6" name="Rectangle 5">
            <a:extLst>
              <a:ext uri="{FF2B5EF4-FFF2-40B4-BE49-F238E27FC236}">
                <a16:creationId xmlns:a16="http://schemas.microsoft.com/office/drawing/2014/main" id="{80484488-8539-8544-84DE-61AE4ED49A11}"/>
              </a:ext>
            </a:extLst>
          </p:cNvPr>
          <p:cNvSpPr/>
          <p:nvPr/>
        </p:nvSpPr>
        <p:spPr>
          <a:xfrm>
            <a:off x="609599" y="1000916"/>
            <a:ext cx="10972800" cy="1200329"/>
          </a:xfrm>
          <a:prstGeom prst="rect">
            <a:avLst/>
          </a:prstGeom>
        </p:spPr>
        <p:txBody>
          <a:bodyPr wrap="square">
            <a:spAutoFit/>
          </a:bodyPr>
          <a:lstStyle/>
          <a:p>
            <a:pPr algn="ctr"/>
            <a:r>
              <a:rPr lang="en-US" sz="2400" dirty="0">
                <a:latin typeface="Bahnschrift" panose="020B0502040204020203" pitchFamily="34" charset="0"/>
              </a:rPr>
              <a:t>During this scan you will occasionally be given a heat stimulation on 1 of 2 body sites. As a result, you may experience some thermal stimulation. </a:t>
            </a:r>
          </a:p>
          <a:p>
            <a:pPr algn="ctr"/>
            <a:r>
              <a:rPr lang="en-US" sz="2400" dirty="0">
                <a:latin typeface="Bahnschrift" panose="020B0502040204020203" pitchFamily="34" charset="0"/>
              </a:rPr>
              <a:t>After each stimulation you'll be asked to rate the intensity on the scale below.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trackball in the scanner, you will be able to resize the triangle to indicate your rating.</a:t>
            </a:r>
            <a:endParaRPr lang="en-US" sz="2800" dirty="0">
              <a:latin typeface="Bahnschrift" panose="020B0502040204020203" pitchFamily="34" charset="0"/>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79200" y="6045200"/>
            <a:ext cx="812800" cy="812800"/>
          </a:xfrm>
          <a:prstGeom prst="rect">
            <a:avLst/>
          </a:prstGeom>
        </p:spPr>
      </p:pic>
    </p:spTree>
    <p:custDataLst>
      <p:tags r:id="rId1"/>
    </p:custDataLst>
    <p:extLst>
      <p:ext uri="{BB962C8B-B14F-4D97-AF65-F5344CB8AC3E}">
        <p14:creationId xmlns:p14="http://schemas.microsoft.com/office/powerpoint/2010/main" val="278698727"/>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childTnLst>
                          </p:cTn>
                        </p:par>
                        <p:par>
                          <p:cTn id="7" fill="hold">
                            <p:stCondLst>
                              <p:cond delay="23066"/>
                            </p:stCondLst>
                            <p:childTnLst>
                              <p:par>
                                <p:cTn id="8" presetID="0" presetClass="path" presetSubtype="0" accel="50000" decel="50000" fill="hold" grpId="0" nodeType="afterEffect">
                                  <p:stCondLst>
                                    <p:cond delay="0"/>
                                  </p:stCondLst>
                                  <p:childTnLst>
                                    <p:animMotion origin="layout" path="M -0.00912 -0.01898 L -0.31823 0.00347 C -0.3168 0.00671 3.125E-6 -3.7037E-7 3.125E-6 0.00023 L 3.125E-6 -3.7037E-7 " pathEditMode="relative" rAng="0" ptsTypes="AAAA">
                                      <p:cBhvr>
                                        <p:cTn id="9" dur="5000" fill="hold"/>
                                        <p:tgtEl>
                                          <p:spTgt spid="8"/>
                                        </p:tgtEl>
                                        <p:attrNameLst>
                                          <p:attrName>ppt_x</p:attrName>
                                          <p:attrName>ppt_y</p:attrName>
                                        </p:attrNameLst>
                                      </p:cBhvr>
                                      <p:rCtr x="-15000" y="1157"/>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3"/>
                </p:tgtEl>
              </p:cMediaNode>
            </p:audio>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D613D82E-F0F1-F540-BF50-33C46B726802}"/>
              </a:ext>
            </a:extLst>
          </p:cNvPr>
          <p:cNvSpPr/>
          <p:nvPr/>
        </p:nvSpPr>
        <p:spPr>
          <a:xfrm>
            <a:off x="2206229" y="2592191"/>
            <a:ext cx="3717561" cy="1701847"/>
          </a:xfrm>
          <a:prstGeom prst="rtTriangle">
            <a:avLst/>
          </a:prstGeom>
          <a:solidFill>
            <a:srgbClr val="FF0000"/>
          </a:solidFill>
          <a:ln>
            <a:solidFill>
              <a:srgbClr val="FF00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9" name="TextBox 28"/>
          <p:cNvSpPr txBox="1"/>
          <p:nvPr/>
        </p:nvSpPr>
        <p:spPr>
          <a:xfrm>
            <a:off x="5923790" y="724467"/>
            <a:ext cx="184730" cy="1077218"/>
          </a:xfrm>
          <a:prstGeom prst="rect">
            <a:avLst/>
          </a:prstGeom>
          <a:noFill/>
        </p:spPr>
        <p:txBody>
          <a:bodyPr wrap="none" rtlCol="0">
            <a:spAutoFit/>
          </a:bodyPr>
          <a:lstStyle/>
          <a:p>
            <a:pPr algn="ctr" defTabSz="914400">
              <a:defRPr/>
            </a:pPr>
            <a:endParaRPr lang="en-US" sz="3200" dirty="0">
              <a:solidFill>
                <a:srgbClr val="0070C0"/>
              </a:solidFill>
              <a:latin typeface="Garamond" panose="02020404030301010803" pitchFamily="18" charset="0"/>
              <a:ea typeface="Helvetica Neue" charset="0"/>
              <a:cs typeface="Helvetica Neue"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Garamond" panose="02020404030301010803" pitchFamily="18" charset="0"/>
              <a:ea typeface="Helvetica Neue" charset="0"/>
              <a:cs typeface="Helvetica Neue" charset="0"/>
            </a:endParaRPr>
          </a:p>
        </p:txBody>
      </p:sp>
      <p:sp>
        <p:nvSpPr>
          <p:cNvPr id="38" name="TextBox 37"/>
          <p:cNvSpPr txBox="1"/>
          <p:nvPr/>
        </p:nvSpPr>
        <p:spPr>
          <a:xfrm>
            <a:off x="596523" y="422016"/>
            <a:ext cx="11013820" cy="861774"/>
          </a:xfrm>
          <a:prstGeom prst="rect">
            <a:avLst/>
          </a:prstGeom>
          <a:noFill/>
        </p:spPr>
        <p:txBody>
          <a:bodyPr wrap="square" lIns="0" tIns="0" rIns="0" bIns="0" rtlCol="0">
            <a:spAutoFit/>
          </a:bodyPr>
          <a:lstStyle/>
          <a:p>
            <a:pPr algn="ctr"/>
            <a:r>
              <a:rPr lang="en-US" sz="2800" dirty="0">
                <a:latin typeface="Bahnschrift" panose="020B0502040204020203" pitchFamily="34" charset="0"/>
                <a:cs typeface="Calibri" panose="020F0502020204030204" pitchFamily="34" charset="0"/>
              </a:rPr>
              <a:t>This is an example of what you’ll see when asked if the thoughts you experienced during the scan were </a:t>
            </a:r>
            <a:r>
              <a:rPr lang="en-US" sz="2800" b="1" dirty="0">
                <a:solidFill>
                  <a:srgbClr val="FF0000"/>
                </a:solidFill>
                <a:latin typeface="Bahnschrift" panose="020B0502040204020203" pitchFamily="34" charset="0"/>
                <a:cs typeface="Calibri" panose="020F0502020204030204" pitchFamily="34" charset="0"/>
              </a:rPr>
              <a:t>negative</a:t>
            </a:r>
            <a:r>
              <a:rPr lang="en-US" sz="2800" b="1" dirty="0">
                <a:latin typeface="Bahnschrift" panose="020B0502040204020203" pitchFamily="34" charset="0"/>
                <a:cs typeface="Calibri" panose="020F0502020204030204" pitchFamily="34" charset="0"/>
              </a:rPr>
              <a:t>.</a:t>
            </a:r>
            <a:r>
              <a:rPr lang="en-US" sz="2800" dirty="0">
                <a:latin typeface="Bahnschrift" panose="020B0502040204020203" pitchFamily="34" charset="0"/>
                <a:cs typeface="Calibri" panose="020F0502020204030204" pitchFamily="34" charset="0"/>
              </a:rPr>
              <a:t> </a:t>
            </a:r>
          </a:p>
        </p:txBody>
      </p:sp>
      <p:sp>
        <p:nvSpPr>
          <p:cNvPr id="13" name="Rectangle 12">
            <a:extLst>
              <a:ext uri="{FF2B5EF4-FFF2-40B4-BE49-F238E27FC236}">
                <a16:creationId xmlns:a16="http://schemas.microsoft.com/office/drawing/2014/main" id="{7965AE5D-C9B0-A24C-9E61-C7EA827010DF}"/>
              </a:ext>
            </a:extLst>
          </p:cNvPr>
          <p:cNvSpPr/>
          <p:nvPr/>
        </p:nvSpPr>
        <p:spPr>
          <a:xfrm>
            <a:off x="1316736" y="1831175"/>
            <a:ext cx="4607054" cy="333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B22773-D7CC-D44A-A5B8-BB89579E4717}"/>
              </a:ext>
            </a:extLst>
          </p:cNvPr>
          <p:cNvSpPr/>
          <p:nvPr/>
        </p:nvSpPr>
        <p:spPr>
          <a:xfrm>
            <a:off x="9666751" y="1697784"/>
            <a:ext cx="5498965" cy="3442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E0536C-D380-A34B-A0A7-443FF09FFA9E}"/>
              </a:ext>
            </a:extLst>
          </p:cNvPr>
          <p:cNvSpPr/>
          <p:nvPr/>
        </p:nvSpPr>
        <p:spPr>
          <a:xfrm>
            <a:off x="589090" y="5776902"/>
            <a:ext cx="1101382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8" name="4 of whatever.mp3" descr="4 of whatever.mp3">
            <a:hlinkClick r:id="" action="ppaction://media"/>
            <a:extLst>
              <a:ext uri="{FF2B5EF4-FFF2-40B4-BE49-F238E27FC236}">
                <a16:creationId xmlns:a16="http://schemas.microsoft.com/office/drawing/2014/main" id="{47042171-F302-D449-856C-7702AD34832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79200" y="6044294"/>
            <a:ext cx="812800" cy="812800"/>
          </a:xfrm>
          <a:prstGeom prst="rect">
            <a:avLst/>
          </a:prstGeom>
        </p:spPr>
      </p:pic>
      <p:sp>
        <p:nvSpPr>
          <p:cNvPr id="11" name="Right Triangle 10">
            <a:extLst>
              <a:ext uri="{FF2B5EF4-FFF2-40B4-BE49-F238E27FC236}">
                <a16:creationId xmlns:a16="http://schemas.microsoft.com/office/drawing/2014/main" id="{6B7C761E-FB92-41BC-9B09-B282EC9819F0}"/>
              </a:ext>
            </a:extLst>
          </p:cNvPr>
          <p:cNvSpPr/>
          <p:nvPr/>
        </p:nvSpPr>
        <p:spPr>
          <a:xfrm>
            <a:off x="4237219" y="2613424"/>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pic>
        <p:nvPicPr>
          <p:cNvPr id="12" name="Picture 11" descr="Graphical user interface&#10;&#10;Description automatically generated">
            <a:extLst>
              <a:ext uri="{FF2B5EF4-FFF2-40B4-BE49-F238E27FC236}">
                <a16:creationId xmlns:a16="http://schemas.microsoft.com/office/drawing/2014/main" id="{A43FBB9D-10C7-4B42-9309-06F5AD3A92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6805" y="2941992"/>
            <a:ext cx="7498388" cy="1972365"/>
          </a:xfrm>
          <a:prstGeom prst="rect">
            <a:avLst/>
          </a:prstGeom>
        </p:spPr>
      </p:pic>
      <p:pic>
        <p:nvPicPr>
          <p:cNvPr id="14" name="Picture 13">
            <a:extLst>
              <a:ext uri="{FF2B5EF4-FFF2-40B4-BE49-F238E27FC236}">
                <a16:creationId xmlns:a16="http://schemas.microsoft.com/office/drawing/2014/main" id="{430C6C9A-B303-412F-B983-7AC1BE734EA0}"/>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5" name="Picture 14">
            <a:extLst>
              <a:ext uri="{FF2B5EF4-FFF2-40B4-BE49-F238E27FC236}">
                <a16:creationId xmlns:a16="http://schemas.microsoft.com/office/drawing/2014/main" id="{597B5FD7-AC0A-40C4-90BB-C4B92E4FAE97}"/>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2045588620"/>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631" fill="hold"/>
                                        <p:tgtEl>
                                          <p:spTgt spid="18"/>
                                        </p:tgtEl>
                                      </p:cBhvr>
                                    </p:cmd>
                                  </p:childTnLst>
                                </p:cTn>
                              </p:par>
                            </p:childTnLst>
                          </p:cTn>
                        </p:par>
                        <p:par>
                          <p:cTn id="7" fill="hold">
                            <p:stCondLst>
                              <p:cond delay="10631"/>
                            </p:stCondLst>
                            <p:childTnLst>
                              <p:par>
                                <p:cTn id="8" presetID="35" presetClass="path" presetSubtype="0" accel="50000" decel="50000" fill="hold" grpId="0" nodeType="afterEffect">
                                  <p:stCondLst>
                                    <p:cond delay="0"/>
                                  </p:stCondLst>
                                  <p:childTnLst>
                                    <p:animMotion origin="layout" path="M 6.25E-7 3.7037E-7 L -0.30495 0.00162 " pathEditMode="relative" rAng="0" ptsTypes="AA">
                                      <p:cBhvr>
                                        <p:cTn id="9" dur="3000" fill="hold"/>
                                        <p:tgtEl>
                                          <p:spTgt spid="7"/>
                                        </p:tgtEl>
                                        <p:attrNameLst>
                                          <p:attrName>ppt_x</p:attrName>
                                          <p:attrName>ppt_y</p:attrName>
                                        </p:attrNameLst>
                                      </p:cBhvr>
                                      <p:rCtr x="-15247" y="69"/>
                                    </p:animMotion>
                                  </p:childTnLst>
                                </p:cTn>
                              </p:par>
                            </p:childTnLst>
                          </p:cTn>
                        </p:par>
                        <p:par>
                          <p:cTn id="10" fill="hold">
                            <p:stCondLst>
                              <p:cond delay="13631"/>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3631"/>
                            </p:stCondLst>
                            <p:childTnLst>
                              <p:par>
                                <p:cTn id="14" presetID="63" presetClass="path" presetSubtype="0" accel="50000" decel="50000" fill="hold" grpId="0" nodeType="afterEffect">
                                  <p:stCondLst>
                                    <p:cond delay="0"/>
                                  </p:stCondLst>
                                  <p:childTnLst>
                                    <p:animMotion origin="layout" path="M 5E-6 4.81481E-6 L -0.37188 -0.01019 " pathEditMode="relative" rAng="0" ptsTypes="AA">
                                      <p:cBhvr>
                                        <p:cTn id="15" dur="3000" fill="hold"/>
                                        <p:tgtEl>
                                          <p:spTgt spid="13"/>
                                        </p:tgtEl>
                                        <p:attrNameLst>
                                          <p:attrName>ppt_x</p:attrName>
                                          <p:attrName>ppt_y</p:attrName>
                                        </p:attrNameLst>
                                      </p:cBhvr>
                                      <p:rCtr x="-18594" y="-509"/>
                                    </p:animMotion>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16631"/>
                            </p:stCondLst>
                            <p:childTnLst>
                              <p:par>
                                <p:cTn id="20" presetID="10" presetClass="exit" presetSubtype="0" fill="hold" nodeType="afterEffect">
                                  <p:stCondLst>
                                    <p:cond delay="1250"/>
                                  </p:stCondLst>
                                  <p:childTnLst>
                                    <p:animEffect transition="out" filter="fade">
                                      <p:cBhvr>
                                        <p:cTn id="21" dur="1000"/>
                                        <p:tgtEl>
                                          <p:spTgt spid="14"/>
                                        </p:tgtEl>
                                      </p:cBhvr>
                                    </p:animEffect>
                                    <p:set>
                                      <p:cBhvr>
                                        <p:cTn id="22" dur="1" fill="hold">
                                          <p:stCondLst>
                                            <p:cond delay="999"/>
                                          </p:stCondLst>
                                        </p:cTn>
                                        <p:tgtEl>
                                          <p:spTgt spid="14"/>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18881"/>
                            </p:stCondLst>
                            <p:childTnLst>
                              <p:par>
                                <p:cTn id="27" presetID="10" presetClass="exit" presetSubtype="0" fill="hold" nodeType="afterEffect">
                                  <p:stCondLst>
                                    <p:cond delay="1250"/>
                                  </p:stCondLst>
                                  <p:childTnLst>
                                    <p:animEffect transition="out" filter="fade">
                                      <p:cBhvr>
                                        <p:cTn id="28" dur="1000"/>
                                        <p:tgtEl>
                                          <p:spTgt spid="15"/>
                                        </p:tgtEl>
                                      </p:cBhvr>
                                    </p:animEffect>
                                    <p:set>
                                      <p:cBhvr>
                                        <p:cTn id="29"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18"/>
                </p:tgtEl>
              </p:cMediaNode>
            </p:audio>
          </p:childTnLst>
        </p:cTn>
      </p:par>
    </p:tnLst>
    <p:bldLst>
      <p:bldP spid="20" grpId="0" animBg="1"/>
      <p:bldP spid="13"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1011677" y="391131"/>
            <a:ext cx="10155676" cy="671851"/>
          </a:xfrm>
          <a:prstGeom prst="rect">
            <a:avLst/>
          </a:prstGeom>
          <a:noFill/>
        </p:spPr>
        <p:txBody>
          <a:bodyPr wrap="square" rtlCol="0">
            <a:spAutoFit/>
          </a:bodyPr>
          <a:lstStyle/>
          <a:p>
            <a:pPr lvl="0" algn="ctr" defTabSz="914400">
              <a:lnSpc>
                <a:spcPct val="150000"/>
              </a:lnSpc>
              <a:defRPr/>
            </a:pPr>
            <a:r>
              <a:rPr lang="en-US" sz="2800" dirty="0">
                <a:latin typeface="Bahnschrift" panose="020B0502040204020203" pitchFamily="34" charset="0"/>
                <a:ea typeface="Helvetica Neue" charset="0"/>
                <a:cs typeface="Calibri" panose="020F0502020204030204" pitchFamily="34" charset="0"/>
              </a:rPr>
              <a:t>This is an example of a scale rating </a:t>
            </a:r>
            <a:r>
              <a:rPr lang="en-US" sz="2800" b="1" dirty="0">
                <a:solidFill>
                  <a:srgbClr val="FF0000"/>
                </a:solidFill>
                <a:latin typeface="Bahnschrift" panose="020B0502040204020203" pitchFamily="34" charset="0"/>
                <a:ea typeface="Helvetica Neue" charset="0"/>
                <a:cs typeface="Calibri" panose="020F0502020204030204" pitchFamily="34" charset="0"/>
              </a:rPr>
              <a:t>avoidance</a:t>
            </a:r>
            <a:r>
              <a:rPr lang="en-US" sz="2800" dirty="0">
                <a:latin typeface="Bahnschrift" panose="020B0502040204020203" pitchFamily="34" charset="0"/>
                <a:ea typeface="Helvetica Neue" charset="0"/>
                <a:cs typeface="Calibri" panose="020F0502020204030204" pitchFamily="34" charset="0"/>
              </a:rPr>
              <a:t>. </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218680" y="7767320"/>
            <a:ext cx="812800" cy="812800"/>
          </a:xfrm>
          <a:prstGeom prst="rect">
            <a:avLst/>
          </a:prstGeom>
        </p:spPr>
      </p:pic>
      <p:sp>
        <p:nvSpPr>
          <p:cNvPr id="11" name="Right Triangle 10">
            <a:extLst>
              <a:ext uri="{FF2B5EF4-FFF2-40B4-BE49-F238E27FC236}">
                <a16:creationId xmlns:a16="http://schemas.microsoft.com/office/drawing/2014/main" id="{09C70720-894F-D648-AC0E-4339C6E8D8E6}"/>
              </a:ext>
            </a:extLst>
          </p:cNvPr>
          <p:cNvSpPr/>
          <p:nvPr/>
        </p:nvSpPr>
        <p:spPr>
          <a:xfrm>
            <a:off x="4237219" y="2578076"/>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8" name="Rectangle 7">
            <a:extLst>
              <a:ext uri="{FF2B5EF4-FFF2-40B4-BE49-F238E27FC236}">
                <a16:creationId xmlns:a16="http://schemas.microsoft.com/office/drawing/2014/main" id="{A599E49F-7EA9-A645-B4A0-25BD3DDB1A9A}"/>
              </a:ext>
            </a:extLst>
          </p:cNvPr>
          <p:cNvSpPr/>
          <p:nvPr/>
        </p:nvSpPr>
        <p:spPr>
          <a:xfrm>
            <a:off x="8031480" y="2080965"/>
            <a:ext cx="4237649" cy="26962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descr="Shape&#10;&#10;Description automatically generated with medium confidence">
            <a:extLst>
              <a:ext uri="{FF2B5EF4-FFF2-40B4-BE49-F238E27FC236}">
                <a16:creationId xmlns:a16="http://schemas.microsoft.com/office/drawing/2014/main" id="{72CDF356-12B5-9A42-84CF-2627449A63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5981" y="3129040"/>
            <a:ext cx="5600700" cy="1473200"/>
          </a:xfrm>
          <a:prstGeom prst="rect">
            <a:avLst/>
          </a:prstGeom>
        </p:spPr>
      </p:pic>
      <p:sp>
        <p:nvSpPr>
          <p:cNvPr id="13" name="Rectangle 12">
            <a:extLst>
              <a:ext uri="{FF2B5EF4-FFF2-40B4-BE49-F238E27FC236}">
                <a16:creationId xmlns:a16="http://schemas.microsoft.com/office/drawing/2014/main" id="{90288B73-A360-6447-AAB7-0B0A09A4650D}"/>
              </a:ext>
            </a:extLst>
          </p:cNvPr>
          <p:cNvSpPr/>
          <p:nvPr/>
        </p:nvSpPr>
        <p:spPr>
          <a:xfrm>
            <a:off x="596347" y="5795231"/>
            <a:ext cx="10999304"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Calibri" panose="020F0502020204030204" pitchFamily="34" charset="0"/>
              </a:rPr>
              <a:t>Once in the scanner you can use the </a:t>
            </a:r>
            <a:r>
              <a:rPr lang="en-US" sz="2800" dirty="0">
                <a:solidFill>
                  <a:srgbClr val="FF0000"/>
                </a:solidFill>
                <a:latin typeface="Bahnschrift" panose="020B0502040204020203" pitchFamily="34" charset="0"/>
                <a:ea typeface="Helvetica Neue" charset="0"/>
                <a:cs typeface="Calibri" panose="020F0502020204030204" pitchFamily="34" charset="0"/>
              </a:rPr>
              <a:t>trackball</a:t>
            </a:r>
            <a:r>
              <a:rPr lang="en-US" sz="2800" dirty="0">
                <a:latin typeface="Bahnschrift" panose="020B0502040204020203" pitchFamily="34" charset="0"/>
                <a:ea typeface="Helvetica Neue" charset="0"/>
                <a:cs typeface="Calibri" panose="020F0502020204030204" pitchFamily="34" charset="0"/>
              </a:rPr>
              <a:t> to resize the triangle and click to submit your rating. </a:t>
            </a:r>
            <a:endParaRPr lang="en-US" sz="2800" dirty="0">
              <a:latin typeface="Bahnschrift" panose="020B0502040204020203" pitchFamily="34" charset="0"/>
            </a:endParaRPr>
          </a:p>
        </p:txBody>
      </p:sp>
      <p:pic>
        <p:nvPicPr>
          <p:cNvPr id="16" name="6 of whatever.mp3" descr="6 of whatever.mp3">
            <a:hlinkClick r:id="" action="ppaction://media"/>
            <a:extLst>
              <a:ext uri="{FF2B5EF4-FFF2-40B4-BE49-F238E27FC236}">
                <a16:creationId xmlns:a16="http://schemas.microsoft.com/office/drawing/2014/main" id="{26720B5A-EC04-264E-922F-176BFEE899D3}"/>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379200" y="6045200"/>
            <a:ext cx="812800" cy="812800"/>
          </a:xfrm>
          <a:prstGeom prst="rect">
            <a:avLst/>
          </a:prstGeom>
        </p:spPr>
      </p:pic>
      <p:pic>
        <p:nvPicPr>
          <p:cNvPr id="9" name="Picture 8">
            <a:extLst>
              <a:ext uri="{FF2B5EF4-FFF2-40B4-BE49-F238E27FC236}">
                <a16:creationId xmlns:a16="http://schemas.microsoft.com/office/drawing/2014/main" id="{37AA572F-6CE2-4BE2-838D-1D8B0EC0773D}"/>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631386" y="4851042"/>
            <a:ext cx="1173899" cy="1173899"/>
          </a:xfrm>
          <a:prstGeom prst="rect">
            <a:avLst/>
          </a:prstGeom>
        </p:spPr>
      </p:pic>
      <p:pic>
        <p:nvPicPr>
          <p:cNvPr id="10" name="Picture 9">
            <a:extLst>
              <a:ext uri="{FF2B5EF4-FFF2-40B4-BE49-F238E27FC236}">
                <a16:creationId xmlns:a16="http://schemas.microsoft.com/office/drawing/2014/main" id="{E64A1F04-7216-47BC-84F2-81EE8BEA1998}"/>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631385" y="4857938"/>
            <a:ext cx="1173899" cy="1173899"/>
          </a:xfrm>
          <a:prstGeom prst="rect">
            <a:avLst/>
          </a:prstGeom>
        </p:spPr>
      </p:pic>
    </p:spTree>
    <p:custDataLst>
      <p:tags r:id="rId1"/>
    </p:custDataLst>
    <p:extLst>
      <p:ext uri="{BB962C8B-B14F-4D97-AF65-F5344CB8AC3E}">
        <p14:creationId xmlns:p14="http://schemas.microsoft.com/office/powerpoint/2010/main" val="3558071432"/>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9" fill="hold"/>
                                        <p:tgtEl>
                                          <p:spTgt spid="16"/>
                                        </p:tgtEl>
                                      </p:cBhvr>
                                    </p:cmd>
                                  </p:childTnLst>
                                </p:cTn>
                              </p:par>
                            </p:childTnLst>
                          </p:cTn>
                        </p:par>
                        <p:par>
                          <p:cTn id="7" fill="hold">
                            <p:stCondLst>
                              <p:cond delay="12199"/>
                            </p:stCondLst>
                            <p:childTnLst>
                              <p:par>
                                <p:cTn id="8" presetID="0" presetClass="path" presetSubtype="0" accel="50000" decel="50000" fill="hold" grpId="2" nodeType="afterEffect">
                                  <p:stCondLst>
                                    <p:cond delay="0"/>
                                  </p:stCondLst>
                                  <p:childTnLst>
                                    <p:animMotion origin="layout" path="M -2.08333E-6 0 L -0.24896 0.00278 C -0.24831 0 0.00456 -0.01574 0.00456 -0.01551 L 0.00456 -0.01574 " pathEditMode="relative" rAng="0" ptsTypes="AAAA">
                                      <p:cBhvr>
                                        <p:cTn id="9" dur="5000" fill="hold"/>
                                        <p:tgtEl>
                                          <p:spTgt spid="8"/>
                                        </p:tgtEl>
                                        <p:attrNameLst>
                                          <p:attrName>ppt_x</p:attrName>
                                          <p:attrName>ppt_y</p:attrName>
                                        </p:attrNameLst>
                                      </p:cBhvr>
                                      <p:rCtr x="-12227" y="-648"/>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7199"/>
                            </p:stCondLst>
                            <p:childTnLst>
                              <p:par>
                                <p:cTn id="14" presetID="10" presetClass="exit" presetSubtype="0" fill="hold" nodeType="afterEffect">
                                  <p:stCondLst>
                                    <p:cond delay="1250"/>
                                  </p:stCondLst>
                                  <p:childTnLst>
                                    <p:animEffect transition="out" filter="fade">
                                      <p:cBhvr>
                                        <p:cTn id="15" dur="1000"/>
                                        <p:tgtEl>
                                          <p:spTgt spid="9"/>
                                        </p:tgtEl>
                                      </p:cBhvr>
                                    </p:animEffect>
                                    <p:set>
                                      <p:cBhvr>
                                        <p:cTn id="16" dur="1" fill="hold">
                                          <p:stCondLst>
                                            <p:cond delay="999"/>
                                          </p:stCondLst>
                                        </p:cTn>
                                        <p:tgtEl>
                                          <p:spTgt spid="9"/>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9449"/>
                            </p:stCondLst>
                            <p:childTnLst>
                              <p:par>
                                <p:cTn id="21" presetID="10" presetClass="exit" presetSubtype="0" fill="hold" nodeType="afterEffect">
                                  <p:stCondLst>
                                    <p:cond delay="1250"/>
                                  </p:stCondLst>
                                  <p:childTnLst>
                                    <p:animEffect transition="out" filter="fade">
                                      <p:cBhvr>
                                        <p:cTn id="22" dur="1000"/>
                                        <p:tgtEl>
                                          <p:spTgt spid="10"/>
                                        </p:tgtEl>
                                      </p:cBhvr>
                                    </p:animEffect>
                                    <p:set>
                                      <p:cBhvr>
                                        <p:cTn id="23"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4"/>
                </p:tgtEl>
              </p:cMediaNode>
            </p:audio>
            <p:audio>
              <p:cMediaNode vol="80000">
                <p:cTn id="25" fill="hold" display="0">
                  <p:stCondLst>
                    <p:cond delay="indefinite"/>
                  </p:stCondLst>
                  <p:endCondLst>
                    <p:cond evt="onStopAudio" delay="0">
                      <p:tgtEl>
                        <p:sldTgt/>
                      </p:tgtEl>
                    </p:cond>
                  </p:endCondLst>
                </p:cTn>
                <p:tgtEl>
                  <p:spTgt spid="16"/>
                </p:tgtEl>
              </p:cMediaNode>
            </p:audio>
          </p:childTnLst>
        </p:cTn>
      </p:par>
    </p:tnLst>
    <p:bldLst>
      <p:bldP spid="8"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4901-6ACC-B044-BC1B-D3A0E6D9F7D0}"/>
              </a:ext>
            </a:extLst>
          </p:cNvPr>
          <p:cNvSpPr>
            <a:spLocks noGrp="1"/>
          </p:cNvSpPr>
          <p:nvPr>
            <p:ph type="title"/>
          </p:nvPr>
        </p:nvSpPr>
        <p:spPr>
          <a:xfrm>
            <a:off x="838200" y="3316345"/>
            <a:ext cx="10515600" cy="1325563"/>
          </a:xfrm>
        </p:spPr>
        <p:txBody>
          <a:bodyPr>
            <a:noAutofit/>
          </a:bodyPr>
          <a:lstStyle/>
          <a:p>
            <a:pPr algn="ctr"/>
            <a:r>
              <a:rPr lang="en-US" sz="8000" b="1" dirty="0">
                <a:latin typeface="Bahnschrift" panose="020B0502040204020203" pitchFamily="34" charset="0"/>
              </a:rPr>
              <a:t>Welcome</a:t>
            </a:r>
            <a:br>
              <a:rPr lang="en-US" sz="8000" b="1" dirty="0">
                <a:latin typeface="Bahnschrift" panose="020B0502040204020203" pitchFamily="34" charset="0"/>
              </a:rPr>
            </a:br>
            <a:br>
              <a:rPr lang="en-US" sz="8000" b="1" dirty="0">
                <a:latin typeface="Bahnschrift" panose="020B0502040204020203" pitchFamily="34" charset="0"/>
              </a:rPr>
            </a:br>
            <a:r>
              <a:rPr lang="en-US" sz="3200" dirty="0">
                <a:latin typeface="Bahnschrift" panose="020B0502040204020203" pitchFamily="34" charset="0"/>
              </a:rPr>
              <a:t>The following presentation will guide you through how to</a:t>
            </a:r>
            <a:br>
              <a:rPr lang="en-US" sz="3200" dirty="0">
                <a:latin typeface="Bahnschrift" panose="020B0502040204020203" pitchFamily="34" charset="0"/>
              </a:rPr>
            </a:br>
            <a:r>
              <a:rPr lang="en-US" sz="3200" dirty="0">
                <a:latin typeface="Bahnschrift" panose="020B0502040204020203" pitchFamily="34" charset="0"/>
              </a:rPr>
              <a:t>respond to our rating scales.</a:t>
            </a:r>
            <a:endParaRPr lang="en-US" sz="3600" dirty="0">
              <a:latin typeface="Bahnschrift" panose="020B0502040204020203" pitchFamily="34" charset="0"/>
            </a:endParaRPr>
          </a:p>
        </p:txBody>
      </p:sp>
    </p:spTree>
    <p:extLst>
      <p:ext uri="{BB962C8B-B14F-4D97-AF65-F5344CB8AC3E}">
        <p14:creationId xmlns:p14="http://schemas.microsoft.com/office/powerpoint/2010/main" val="3245595111"/>
      </p:ext>
    </p:extLst>
  </p:cSld>
  <p:clrMapOvr>
    <a:masterClrMapping/>
  </p:clrMapOvr>
  <mc:AlternateContent xmlns:mc="http://schemas.openxmlformats.org/markup-compatibility/2006" xmlns:p14="http://schemas.microsoft.com/office/powerpoint/2010/main">
    <mc:Choice Requires="p14">
      <p:transition spd="slow" p14:dur="2000" advTm="3050"/>
    </mc:Choice>
    <mc:Fallback xmlns="">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0" presetClass="exit" presetSubtype="0" fill="hold" grpId="1" nodeType="afterEffect">
                                  <p:stCondLst>
                                    <p:cond delay="550"/>
                                  </p:stCondLst>
                                  <p:childTnLst>
                                    <p:animEffect transition="out" filter="fade">
                                      <p:cBhvr>
                                        <p:cTn id="10" dur="1250"/>
                                        <p:tgtEl>
                                          <p:spTgt spid="2"/>
                                        </p:tgtEl>
                                      </p:cBhvr>
                                    </p:animEffect>
                                    <p:set>
                                      <p:cBhvr>
                                        <p:cTn id="11" dur="1" fill="hold">
                                          <p:stCondLst>
                                            <p:cond delay="12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2591020"/>
            <a:ext cx="6096000" cy="1569660"/>
          </a:xfrm>
          <a:prstGeom prst="rect">
            <a:avLst/>
          </a:prstGeom>
          <a:noFill/>
        </p:spPr>
        <p:txBody>
          <a:bodyPr wrap="square">
            <a:spAutoFit/>
          </a:bodyPr>
          <a:lstStyle/>
          <a:p>
            <a:r>
              <a:rPr lang="en-US" sz="3200" dirty="0">
                <a:latin typeface="Bahnschrift" panose="020B0502040204020203" pitchFamily="34" charset="0"/>
              </a:rPr>
              <a:t>You have been given a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or an alternative response device in your dominant hand.</a:t>
            </a:r>
            <a:endParaRPr lang="en-US" sz="3200" dirty="0"/>
          </a:p>
        </p:txBody>
      </p:sp>
    </p:spTree>
    <p:extLst>
      <p:ext uri="{BB962C8B-B14F-4D97-AF65-F5344CB8AC3E}">
        <p14:creationId xmlns:p14="http://schemas.microsoft.com/office/powerpoint/2010/main" val="2945564342"/>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2250"/>
                            </p:stCondLst>
                            <p:childTnLst>
                              <p:par>
                                <p:cTn id="12" presetID="10" presetClass="exit" presetSubtype="0" fill="hold" grpId="1" nodeType="afterEffect">
                                  <p:stCondLst>
                                    <p:cond delay="500"/>
                                  </p:stCondLst>
                                  <p:childTnLst>
                                    <p:animEffect transition="out" filter="fade">
                                      <p:cBhvr>
                                        <p:cTn id="13" dur="1250"/>
                                        <p:tgtEl>
                                          <p:spTgt spid="9"/>
                                        </p:tgtEl>
                                      </p:cBhvr>
                                    </p:animEffect>
                                    <p:set>
                                      <p:cBhvr>
                                        <p:cTn id="14" dur="1" fill="hold">
                                          <p:stCondLst>
                                            <p:cond delay="12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right will move rating indicators to the right-side of the scale, typically indicating an </a:t>
            </a:r>
            <a:r>
              <a:rPr lang="en-US" sz="3200" dirty="0">
                <a:solidFill>
                  <a:srgbClr val="FF0000"/>
                </a:solidFill>
                <a:latin typeface="Bahnschrift" panose="020B0502040204020203" pitchFamily="34" charset="0"/>
              </a:rPr>
              <a:t>increase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3202492" y="974560"/>
            <a:ext cx="2069944" cy="2069944"/>
          </a:xfrm>
          <a:prstGeom prst="rect">
            <a:avLst/>
          </a:prstGeom>
        </p:spPr>
      </p:pic>
    </p:spTree>
    <p:extLst>
      <p:ext uri="{BB962C8B-B14F-4D97-AF65-F5344CB8AC3E}">
        <p14:creationId xmlns:p14="http://schemas.microsoft.com/office/powerpoint/2010/main" val="398987491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1750"/>
                            </p:stCondLst>
                            <p:childTnLst>
                              <p:par>
                                <p:cTn id="12" presetID="10" presetClass="exit" presetSubtype="0" fill="hold" nodeType="afterEffect">
                                  <p:stCondLst>
                                    <p:cond delay="1250"/>
                                  </p:stCondLst>
                                  <p:childTnLst>
                                    <p:animEffect transition="out" filter="fade">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1750"/>
                                  </p:stCondLst>
                                  <p:childTnLst>
                                    <p:animEffect transition="out" filter="fade">
                                      <p:cBhvr>
                                        <p:cTn id="16" dur="1500"/>
                                        <p:tgtEl>
                                          <p:spTgt spid="9"/>
                                        </p:tgtEl>
                                      </p:cBhvr>
                                    </p:animEffect>
                                    <p:set>
                                      <p:cBhvr>
                                        <p:cTn id="17"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554545"/>
          </a:xfrm>
          <a:prstGeom prst="rect">
            <a:avLst/>
          </a:prstGeom>
          <a:noFill/>
        </p:spPr>
        <p:txBody>
          <a:bodyPr wrap="square">
            <a:spAutoFit/>
          </a:bodyPr>
          <a:lstStyle/>
          <a:p>
            <a:r>
              <a:rPr lang="en-US" sz="3200" dirty="0">
                <a:latin typeface="Bahnschrift" panose="020B0502040204020203" pitchFamily="34" charset="0"/>
              </a:rPr>
              <a:t>Spinning the </a:t>
            </a:r>
            <a:r>
              <a:rPr lang="en-US" sz="3200" dirty="0">
                <a:solidFill>
                  <a:srgbClr val="FF0000"/>
                </a:solidFill>
                <a:latin typeface="Bahnschrift" panose="020B0502040204020203" pitchFamily="34" charset="0"/>
              </a:rPr>
              <a:t>trackball</a:t>
            </a:r>
            <a:r>
              <a:rPr lang="en-US" sz="3200" dirty="0">
                <a:latin typeface="Bahnschrift" panose="020B0502040204020203" pitchFamily="34" charset="0"/>
              </a:rPr>
              <a:t> to the left will move rating indicators to the left-side of the scale, typically indicating a </a:t>
            </a:r>
            <a:r>
              <a:rPr lang="en-US" sz="3200" dirty="0">
                <a:solidFill>
                  <a:srgbClr val="FF0000"/>
                </a:solidFill>
                <a:latin typeface="Bahnschrift" panose="020B0502040204020203" pitchFamily="34" charset="0"/>
              </a:rPr>
              <a:t>decrease</a:t>
            </a:r>
            <a:r>
              <a:rPr lang="en-US" sz="3200" dirty="0">
                <a:latin typeface="Bahnschrift" panose="020B0502040204020203" pitchFamily="34" charset="0"/>
              </a:rPr>
              <a:t> in your rating.</a:t>
            </a:r>
            <a:endParaRPr lang="en-US" sz="3200" dirty="0"/>
          </a:p>
        </p:txBody>
      </p:sp>
      <p:pic>
        <p:nvPicPr>
          <p:cNvPr id="5" name="Picture 4">
            <a:extLst>
              <a:ext uri="{FF2B5EF4-FFF2-40B4-BE49-F238E27FC236}">
                <a16:creationId xmlns:a16="http://schemas.microsoft.com/office/drawing/2014/main" id="{AFBDF36A-704D-4624-A8D6-2956F5B04B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3202492" y="974560"/>
            <a:ext cx="2069944" cy="2069944"/>
          </a:xfrm>
          <a:prstGeom prst="rect">
            <a:avLst/>
          </a:prstGeom>
        </p:spPr>
      </p:pic>
    </p:spTree>
    <p:extLst>
      <p:ext uri="{BB962C8B-B14F-4D97-AF65-F5344CB8AC3E}">
        <p14:creationId xmlns:p14="http://schemas.microsoft.com/office/powerpoint/2010/main" val="348597499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250"/>
                                        <p:tgtEl>
                                          <p:spTgt spid="9"/>
                                        </p:tgtEl>
                                      </p:cBhvr>
                                    </p:animEffect>
                                  </p:childTnLst>
                                </p:cTn>
                              </p:par>
                            </p:childTnLst>
                          </p:cTn>
                        </p:par>
                        <p:par>
                          <p:cTn id="11" fill="hold">
                            <p:stCondLst>
                              <p:cond delay="1750"/>
                            </p:stCondLst>
                            <p:childTnLst>
                              <p:par>
                                <p:cTn id="12" presetID="10" presetClass="exit" presetSubtype="0" fill="hold" nodeType="afterEffect">
                                  <p:stCondLst>
                                    <p:cond delay="1250"/>
                                  </p:stCondLst>
                                  <p:childTnLst>
                                    <p:animEffect transition="out" filter="fade">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par>
                                <p:cTn id="15" presetID="10" presetClass="exit" presetSubtype="0" fill="hold" grpId="1" nodeType="withEffect">
                                  <p:stCondLst>
                                    <p:cond delay="1750"/>
                                  </p:stCondLst>
                                  <p:childTnLst>
                                    <p:animEffect transition="out" filter="fade">
                                      <p:cBhvr>
                                        <p:cTn id="16" dur="1500"/>
                                        <p:tgtEl>
                                          <p:spTgt spid="9"/>
                                        </p:tgtEl>
                                      </p:cBhvr>
                                    </p:animEffect>
                                    <p:set>
                                      <p:cBhvr>
                                        <p:cTn id="17" dur="1" fill="hold">
                                          <p:stCondLst>
                                            <p:cond delay="1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C511725-E209-4AC6-941D-4D2B7306BE16}"/>
              </a:ext>
            </a:extLst>
          </p:cNvPr>
          <p:cNvSpPr/>
          <p:nvPr/>
        </p:nvSpPr>
        <p:spPr>
          <a:xfrm>
            <a:off x="7954537" y="2064834"/>
            <a:ext cx="2728331" cy="2728331"/>
          </a:xfrm>
          <a:prstGeom prst="ellipse">
            <a:avLst/>
          </a:prstGeom>
          <a:blipFill>
            <a:blip r:embed="rId2">
              <a:extLst>
                <a:ext uri="{BEBA8EAE-BF5A-486C-A8C5-ECC9F3942E4B}">
                  <a14:imgProps xmlns:a14="http://schemas.microsoft.com/office/drawing/2010/main">
                    <a14:imgLayer r:embed="rId3">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58C239-34D6-4F0B-80E3-3B3F4C0980D6}"/>
              </a:ext>
            </a:extLst>
          </p:cNvPr>
          <p:cNvSpPr txBox="1"/>
          <p:nvPr/>
        </p:nvSpPr>
        <p:spPr>
          <a:xfrm>
            <a:off x="1323279" y="3170884"/>
            <a:ext cx="6096000" cy="2062103"/>
          </a:xfrm>
          <a:prstGeom prst="rect">
            <a:avLst/>
          </a:prstGeom>
          <a:noFill/>
        </p:spPr>
        <p:txBody>
          <a:bodyPr wrap="square">
            <a:spAutoFit/>
          </a:bodyPr>
          <a:lstStyle/>
          <a:p>
            <a:r>
              <a:rPr lang="en-US" sz="3200" dirty="0">
                <a:latin typeface="Bahnschrift" panose="020B0502040204020203" pitchFamily="34" charset="0"/>
              </a:rPr>
              <a:t>You may submit your response using the </a:t>
            </a:r>
            <a:r>
              <a:rPr lang="en-US" sz="3200" dirty="0">
                <a:solidFill>
                  <a:srgbClr val="FF0000"/>
                </a:solidFill>
                <a:latin typeface="Bahnschrift" panose="020B0502040204020203" pitchFamily="34" charset="0"/>
              </a:rPr>
              <a:t>left button</a:t>
            </a:r>
            <a:r>
              <a:rPr lang="en-US" sz="3200" dirty="0">
                <a:latin typeface="Bahnschrift" panose="020B0502040204020203" pitchFamily="34" charset="0"/>
              </a:rPr>
              <a:t>. Do not use the right button to submit a response.</a:t>
            </a:r>
            <a:endParaRPr lang="en-US" sz="3200" dirty="0"/>
          </a:p>
        </p:txBody>
      </p:sp>
      <p:pic>
        <p:nvPicPr>
          <p:cNvPr id="2" name="Picture 1">
            <a:extLst>
              <a:ext uri="{FF2B5EF4-FFF2-40B4-BE49-F238E27FC236}">
                <a16:creationId xmlns:a16="http://schemas.microsoft.com/office/drawing/2014/main" id="{10F5BA50-2E4A-499A-8360-F21B72E3F067}"/>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artisticGlowEdges/>
                    </a14:imgEffect>
                  </a14:imgLayer>
                </a14:imgProps>
              </a:ext>
            </a:extLst>
          </a:blip>
          <a:srcRect l="23102" t="27108" r="21370" b="47031"/>
          <a:stretch/>
        </p:blipFill>
        <p:spPr>
          <a:xfrm>
            <a:off x="2798956" y="1561170"/>
            <a:ext cx="3144645" cy="1464527"/>
          </a:xfrm>
          <a:prstGeom prst="rect">
            <a:avLst/>
          </a:prstGeom>
          <a:noFill/>
        </p:spPr>
      </p:pic>
      <p:sp>
        <p:nvSpPr>
          <p:cNvPr id="3" name="Arrow: Pentagon 2">
            <a:extLst>
              <a:ext uri="{FF2B5EF4-FFF2-40B4-BE49-F238E27FC236}">
                <a16:creationId xmlns:a16="http://schemas.microsoft.com/office/drawing/2014/main" id="{510FF829-7249-4C07-B76B-295590C12B94}"/>
              </a:ext>
            </a:extLst>
          </p:cNvPr>
          <p:cNvSpPr/>
          <p:nvPr/>
        </p:nvSpPr>
        <p:spPr>
          <a:xfrm>
            <a:off x="2668859" y="2064834"/>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9935A2CC-E906-4792-B758-DAB12C822521}"/>
              </a:ext>
            </a:extLst>
          </p:cNvPr>
          <p:cNvSpPr/>
          <p:nvPr/>
        </p:nvSpPr>
        <p:spPr>
          <a:xfrm>
            <a:off x="8285357" y="2943921"/>
            <a:ext cx="512956" cy="535259"/>
          </a:xfrm>
          <a:prstGeom prst="homePlate">
            <a:avLst>
              <a:gd name="adj" fmla="val 7753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106452"/>
      </p:ext>
    </p:extLst>
  </p:cSld>
  <p:clrMapOvr>
    <a:masterClrMapping/>
  </p:clrMapOvr>
  <mc:AlternateContent xmlns:mc="http://schemas.openxmlformats.org/markup-compatibility/2006" xmlns:p14="http://schemas.microsoft.com/office/powerpoint/2010/main">
    <mc:Choice Requires="p14">
      <p:transition spd="slow" p14:dur="2000" advTm="5150"/>
    </mc:Choice>
    <mc:Fallback xmlns="">
      <p:transition spd="slow" advTm="5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6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6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25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250"/>
                                        <p:tgtEl>
                                          <p:spTgt spid="10"/>
                                        </p:tgtEl>
                                      </p:cBhvr>
                                    </p:animEffect>
                                  </p:childTnLst>
                                </p:cTn>
                              </p:par>
                            </p:childTnLst>
                          </p:cTn>
                        </p:par>
                        <p:par>
                          <p:cTn id="18" fill="hold">
                            <p:stCondLst>
                              <p:cond delay="2850"/>
                            </p:stCondLst>
                            <p:childTnLst>
                              <p:par>
                                <p:cTn id="19" presetID="10" presetClass="exit" presetSubtype="0" fill="hold" grpId="1" nodeType="afterEffect">
                                  <p:stCondLst>
                                    <p:cond delay="1050"/>
                                  </p:stCondLst>
                                  <p:childTnLst>
                                    <p:animEffect transition="out" filter="fade">
                                      <p:cBhvr>
                                        <p:cTn id="20" dur="1250"/>
                                        <p:tgtEl>
                                          <p:spTgt spid="9"/>
                                        </p:tgtEl>
                                      </p:cBhvr>
                                    </p:animEffect>
                                    <p:set>
                                      <p:cBhvr>
                                        <p:cTn id="21" dur="1" fill="hold">
                                          <p:stCondLst>
                                            <p:cond delay="1249"/>
                                          </p:stCondLst>
                                        </p:cTn>
                                        <p:tgtEl>
                                          <p:spTgt spid="9"/>
                                        </p:tgtEl>
                                        <p:attrNameLst>
                                          <p:attrName>style.visibility</p:attrName>
                                        </p:attrNameLst>
                                      </p:cBhvr>
                                      <p:to>
                                        <p:strVal val="hidden"/>
                                      </p:to>
                                    </p:set>
                                  </p:childTnLst>
                                </p:cTn>
                              </p:par>
                              <p:par>
                                <p:cTn id="22" presetID="10" presetClass="exit" presetSubtype="0" fill="hold" nodeType="withEffect">
                                  <p:stCondLst>
                                    <p:cond delay="1050"/>
                                  </p:stCondLst>
                                  <p:childTnLst>
                                    <p:animEffect transition="out" filter="fade">
                                      <p:cBhvr>
                                        <p:cTn id="23" dur="1250"/>
                                        <p:tgtEl>
                                          <p:spTgt spid="2"/>
                                        </p:tgtEl>
                                      </p:cBhvr>
                                    </p:animEffect>
                                    <p:set>
                                      <p:cBhvr>
                                        <p:cTn id="24" dur="1" fill="hold">
                                          <p:stCondLst>
                                            <p:cond delay="1249"/>
                                          </p:stCondLst>
                                        </p:cTn>
                                        <p:tgtEl>
                                          <p:spTgt spid="2"/>
                                        </p:tgtEl>
                                        <p:attrNameLst>
                                          <p:attrName>style.visibility</p:attrName>
                                        </p:attrNameLst>
                                      </p:cBhvr>
                                      <p:to>
                                        <p:strVal val="hidden"/>
                                      </p:to>
                                    </p:set>
                                  </p:childTnLst>
                                </p:cTn>
                              </p:par>
                              <p:par>
                                <p:cTn id="25" presetID="10" presetClass="exit" presetSubtype="0" fill="hold" grpId="1" nodeType="withEffect">
                                  <p:stCondLst>
                                    <p:cond delay="1050"/>
                                  </p:stCondLst>
                                  <p:childTnLst>
                                    <p:animEffect transition="out" filter="fade">
                                      <p:cBhvr>
                                        <p:cTn id="26" dur="1250"/>
                                        <p:tgtEl>
                                          <p:spTgt spid="3"/>
                                        </p:tgtEl>
                                      </p:cBhvr>
                                    </p:animEffect>
                                    <p:set>
                                      <p:cBhvr>
                                        <p:cTn id="27" dur="1" fill="hold">
                                          <p:stCondLst>
                                            <p:cond delay="1249"/>
                                          </p:stCondLst>
                                        </p:cTn>
                                        <p:tgtEl>
                                          <p:spTgt spid="3"/>
                                        </p:tgtEl>
                                        <p:attrNameLst>
                                          <p:attrName>style.visibility</p:attrName>
                                        </p:attrNameLst>
                                      </p:cBhvr>
                                      <p:to>
                                        <p:strVal val="hidden"/>
                                      </p:to>
                                    </p:set>
                                  </p:childTnLst>
                                </p:cTn>
                              </p:par>
                              <p:par>
                                <p:cTn id="28" presetID="10" presetClass="exit" presetSubtype="0" fill="hold" grpId="1" nodeType="withEffect">
                                  <p:stCondLst>
                                    <p:cond delay="1050"/>
                                  </p:stCondLst>
                                  <p:childTnLst>
                                    <p:animEffect transition="out" filter="fade">
                                      <p:cBhvr>
                                        <p:cTn id="29" dur="1250"/>
                                        <p:tgtEl>
                                          <p:spTgt spid="10"/>
                                        </p:tgtEl>
                                      </p:cBhvr>
                                    </p:animEffect>
                                    <p:set>
                                      <p:cBhvr>
                                        <p:cTn id="30" dur="1" fill="hold">
                                          <p:stCondLst>
                                            <p:cond delay="1249"/>
                                          </p:stCondLst>
                                        </p:cTn>
                                        <p:tgtEl>
                                          <p:spTgt spid="10"/>
                                        </p:tgtEl>
                                        <p:attrNameLst>
                                          <p:attrName>style.visibility</p:attrName>
                                        </p:attrNameLst>
                                      </p:cBhvr>
                                      <p:to>
                                        <p:strVal val="hidden"/>
                                      </p:to>
                                    </p:set>
                                  </p:childTnLst>
                                </p:cTn>
                              </p:par>
                              <p:par>
                                <p:cTn id="31" presetID="10" presetClass="exit" presetSubtype="0" fill="hold" grpId="0" nodeType="withEffect">
                                  <p:stCondLst>
                                    <p:cond delay="1050"/>
                                  </p:stCondLst>
                                  <p:childTnLst>
                                    <p:animEffect transition="out" filter="fade">
                                      <p:cBhvr>
                                        <p:cTn id="32" dur="1250"/>
                                        <p:tgtEl>
                                          <p:spTgt spid="7"/>
                                        </p:tgtEl>
                                      </p:cBhvr>
                                    </p:animEffect>
                                    <p:set>
                                      <p:cBhvr>
                                        <p:cTn id="33" dur="1" fill="hold">
                                          <p:stCondLst>
                                            <p:cond delay="1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9" grpId="1"/>
      <p:bldP spid="3" grpId="0" animBg="1"/>
      <p:bldP spid="3" grpId="1" animBg="1"/>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9C70720-894F-D648-AC0E-4339C6E8D8E6}"/>
              </a:ext>
            </a:extLst>
          </p:cNvPr>
          <p:cNvSpPr/>
          <p:nvPr/>
        </p:nvSpPr>
        <p:spPr>
          <a:xfrm>
            <a:off x="3742418" y="2816798"/>
            <a:ext cx="3717561" cy="1701847"/>
          </a:xfrm>
          <a:prstGeom prst="rtTriangle">
            <a:avLst/>
          </a:prstGeom>
          <a:solidFill>
            <a:srgbClr val="FF0000"/>
          </a:solidFill>
          <a:ln>
            <a:solidFill>
              <a:srgbClr val="FF0000"/>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 name="Title 2">
            <a:extLst>
              <a:ext uri="{FF2B5EF4-FFF2-40B4-BE49-F238E27FC236}">
                <a16:creationId xmlns:a16="http://schemas.microsoft.com/office/drawing/2014/main" id="{785ED5EC-EBB5-004B-AAFD-E29433F60BD4}"/>
              </a:ext>
            </a:extLst>
          </p:cNvPr>
          <p:cNvSpPr>
            <a:spLocks noGrp="1"/>
          </p:cNvSpPr>
          <p:nvPr>
            <p:ph type="title"/>
          </p:nvPr>
        </p:nvSpPr>
        <p:spPr>
          <a:xfrm>
            <a:off x="3927175" y="435580"/>
            <a:ext cx="4337649" cy="463010"/>
          </a:xfrm>
        </p:spPr>
        <p:txBody>
          <a:bodyPr>
            <a:normAutofit fontScale="90000"/>
          </a:bodyPr>
          <a:lstStyle/>
          <a:p>
            <a:pPr algn="ctr"/>
            <a:r>
              <a:rPr lang="en-US" dirty="0">
                <a:latin typeface="Bahnschrift" panose="020B0502040204020203" pitchFamily="34" charset="0"/>
              </a:rPr>
              <a:t>What to Expect </a:t>
            </a:r>
          </a:p>
        </p:txBody>
      </p:sp>
      <p:sp>
        <p:nvSpPr>
          <p:cNvPr id="10" name="Rectangle 9">
            <a:extLst>
              <a:ext uri="{FF2B5EF4-FFF2-40B4-BE49-F238E27FC236}">
                <a16:creationId xmlns:a16="http://schemas.microsoft.com/office/drawing/2014/main" id="{8A14BDE6-202F-1843-8AE3-9A695E09D326}"/>
              </a:ext>
            </a:extLst>
          </p:cNvPr>
          <p:cNvSpPr/>
          <p:nvPr/>
        </p:nvSpPr>
        <p:spPr>
          <a:xfrm>
            <a:off x="609599" y="5528461"/>
            <a:ext cx="10972800" cy="954107"/>
          </a:xfrm>
          <a:prstGeom prst="rect">
            <a:avLst/>
          </a:prstGeom>
        </p:spPr>
        <p:txBody>
          <a:bodyPr wrap="square">
            <a:spAutoFit/>
          </a:bodyPr>
          <a:lstStyle/>
          <a:p>
            <a:pPr algn="ctr"/>
            <a:r>
              <a:rPr lang="en-US" sz="2800" dirty="0">
                <a:latin typeface="Bahnschrift" panose="020B0502040204020203" pitchFamily="34" charset="0"/>
                <a:ea typeface="Helvetica Neue" charset="0"/>
                <a:cs typeface="Helvetica Neue" charset="0"/>
              </a:rPr>
              <a:t>Using the </a:t>
            </a:r>
            <a:r>
              <a:rPr lang="en-US" sz="2800" dirty="0">
                <a:solidFill>
                  <a:srgbClr val="FF0000"/>
                </a:solidFill>
                <a:latin typeface="Bahnschrift" panose="020B0502040204020203" pitchFamily="34" charset="0"/>
                <a:ea typeface="Helvetica Neue" charset="0"/>
                <a:cs typeface="Helvetica Neue" charset="0"/>
              </a:rPr>
              <a:t>trackball</a:t>
            </a:r>
            <a:r>
              <a:rPr lang="en-US" sz="2800" dirty="0">
                <a:latin typeface="Bahnschrift" panose="020B0502040204020203" pitchFamily="34" charset="0"/>
                <a:ea typeface="Helvetica Neue" charset="0"/>
                <a:cs typeface="Helvetica Neue" charset="0"/>
              </a:rPr>
              <a:t> in the scanner, you will be able to resize the triangle to indicate your rating.</a:t>
            </a:r>
            <a:endParaRPr lang="en-US" sz="2800" dirty="0">
              <a:latin typeface="Bahnschrift" panose="020B0502040204020203" pitchFamily="34" charset="0"/>
            </a:endParaRPr>
          </a:p>
        </p:txBody>
      </p:sp>
      <p:sp>
        <p:nvSpPr>
          <p:cNvPr id="8" name="Rectangle 7">
            <a:extLst>
              <a:ext uri="{FF2B5EF4-FFF2-40B4-BE49-F238E27FC236}">
                <a16:creationId xmlns:a16="http://schemas.microsoft.com/office/drawing/2014/main" id="{A599E49F-7EA9-A645-B4A0-25BD3DDB1A9A}"/>
              </a:ext>
            </a:extLst>
          </p:cNvPr>
          <p:cNvSpPr/>
          <p:nvPr/>
        </p:nvSpPr>
        <p:spPr>
          <a:xfrm>
            <a:off x="7944119" y="1965921"/>
            <a:ext cx="4061614" cy="3403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3" name="2 of whatever.mp3" descr="2 of whatever.mp3">
            <a:hlinkClick r:id="" action="ppaction://media"/>
            <a:extLst>
              <a:ext uri="{FF2B5EF4-FFF2-40B4-BE49-F238E27FC236}">
                <a16:creationId xmlns:a16="http://schemas.microsoft.com/office/drawing/2014/main" id="{766A0CB7-0187-0E44-97DC-AE1CFE05FD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79200" y="6045200"/>
            <a:ext cx="812800" cy="812800"/>
          </a:xfrm>
          <a:prstGeom prst="rect">
            <a:avLst/>
          </a:prstGeom>
        </p:spPr>
      </p:pic>
      <p:pic>
        <p:nvPicPr>
          <p:cNvPr id="14" name="Picture 13">
            <a:extLst>
              <a:ext uri="{FF2B5EF4-FFF2-40B4-BE49-F238E27FC236}">
                <a16:creationId xmlns:a16="http://schemas.microsoft.com/office/drawing/2014/main" id="{0D043CFE-CF80-447B-95A4-42D1A05BF9E3}"/>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a:off x="5061028" y="893460"/>
            <a:ext cx="2069944" cy="2069944"/>
          </a:xfrm>
          <a:prstGeom prst="rect">
            <a:avLst/>
          </a:prstGeom>
        </p:spPr>
      </p:pic>
      <p:sp>
        <p:nvSpPr>
          <p:cNvPr id="12" name="Oval 11">
            <a:extLst>
              <a:ext uri="{FF2B5EF4-FFF2-40B4-BE49-F238E27FC236}">
                <a16:creationId xmlns:a16="http://schemas.microsoft.com/office/drawing/2014/main" id="{832932DD-A5CC-47D6-BB31-4849E3909844}"/>
              </a:ext>
            </a:extLst>
          </p:cNvPr>
          <p:cNvSpPr/>
          <p:nvPr/>
        </p:nvSpPr>
        <p:spPr>
          <a:xfrm>
            <a:off x="5172777" y="1045196"/>
            <a:ext cx="1846446" cy="1846446"/>
          </a:xfrm>
          <a:prstGeom prst="ellipse">
            <a:avLst/>
          </a:prstGeom>
          <a:blipFill>
            <a:blip r:embed="rId9">
              <a:extLst>
                <a:ext uri="{BEBA8EAE-BF5A-486C-A8C5-ECC9F3942E4B}">
                  <a14:imgProps xmlns:a14="http://schemas.microsoft.com/office/drawing/2010/main">
                    <a14:imgLayer r:embed="rId10">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7D3FD1-AE1F-4D7A-8A08-A9F7AC50CB69}"/>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100000"/>
                    </a14:imgEffect>
                  </a14:imgLayer>
                </a14:imgProps>
              </a:ext>
            </a:extLst>
          </a:blip>
          <a:stretch>
            <a:fillRect/>
          </a:stretch>
        </p:blipFill>
        <p:spPr>
          <a:xfrm flipH="1">
            <a:off x="5061028" y="881010"/>
            <a:ext cx="2069944" cy="2069944"/>
          </a:xfrm>
          <a:prstGeom prst="rect">
            <a:avLst/>
          </a:prstGeom>
        </p:spPr>
      </p:pic>
      <p:pic>
        <p:nvPicPr>
          <p:cNvPr id="9" name="Picture 8" descr="Diagram&#10;&#10;Description automatically generated">
            <a:extLst>
              <a:ext uri="{FF2B5EF4-FFF2-40B4-BE49-F238E27FC236}">
                <a16:creationId xmlns:a16="http://schemas.microsoft.com/office/drawing/2014/main" id="{8BD68390-13EB-B241-BE03-D35F211295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8010" y="2963404"/>
            <a:ext cx="7669570" cy="2034784"/>
          </a:xfrm>
          <a:prstGeom prst="rect">
            <a:avLst/>
          </a:prstGeom>
        </p:spPr>
      </p:pic>
    </p:spTree>
    <p:custDataLst>
      <p:tags r:id="rId1"/>
    </p:custDataLst>
    <p:extLst>
      <p:ext uri="{BB962C8B-B14F-4D97-AF65-F5344CB8AC3E}">
        <p14:creationId xmlns:p14="http://schemas.microsoft.com/office/powerpoint/2010/main" val="2208491817"/>
      </p:ext>
    </p:extLst>
  </p:cSld>
  <p:clrMapOvr>
    <a:masterClrMapping/>
  </p:clrMapOvr>
  <mc:AlternateContent xmlns:mc="http://schemas.openxmlformats.org/markup-compatibility/2006" xmlns:p14="http://schemas.microsoft.com/office/powerpoint/2010/main">
    <mc:Choice Requires="p14">
      <p:transition spd="slow" p14:dur="2000" advTm="15691"/>
    </mc:Choice>
    <mc:Fallback xmlns="">
      <p:transition spd="slow" advTm="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66" fill="hold"/>
                                        <p:tgtEl>
                                          <p:spTgt spid="13"/>
                                        </p:tgtEl>
                                      </p:cBhvr>
                                    </p:cmd>
                                  </p:childTnLst>
                                </p:cTn>
                              </p:par>
                              <p:par>
                                <p:cTn id="7" presetID="10" presetClass="entr" presetSubtype="0" fill="hold" grpId="0" nodeType="withEffect">
                                  <p:stCondLst>
                                    <p:cond delay="13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250"/>
                                        <p:tgtEl>
                                          <p:spTgt spid="3"/>
                                        </p:tgtEl>
                                      </p:cBhvr>
                                    </p:animEffect>
                                  </p:childTnLst>
                                </p:cTn>
                              </p:par>
                              <p:par>
                                <p:cTn id="10" presetID="10" presetClass="entr" presetSubtype="0" fill="hold" grpId="0" nodeType="withEffect">
                                  <p:stCondLst>
                                    <p:cond delay="16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250"/>
                                        <p:tgtEl>
                                          <p:spTgt spid="10"/>
                                        </p:tgtEl>
                                      </p:cBhvr>
                                    </p:animEffect>
                                  </p:childTnLst>
                                </p:cTn>
                              </p:par>
                              <p:par>
                                <p:cTn id="13" presetID="10" presetClass="entr" presetSubtype="0" fill="hold" grpId="0" nodeType="withEffect">
                                  <p:stCondLst>
                                    <p:cond delay="164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nodeType="withEffect">
                                  <p:stCondLst>
                                    <p:cond delay="164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par>
                                <p:cTn id="19" presetID="10" presetClass="entr" presetSubtype="0" fill="hold" grpId="0" nodeType="withEffect">
                                  <p:stCondLst>
                                    <p:cond delay="169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250"/>
                                        <p:tgtEl>
                                          <p:spTgt spid="12"/>
                                        </p:tgtEl>
                                      </p:cBhvr>
                                    </p:animEffect>
                                  </p:childTnLst>
                                </p:cTn>
                              </p:par>
                              <p:par>
                                <p:cTn id="22" presetID="10" presetClass="exit" presetSubtype="0" fill="hold" grpId="1" nodeType="withEffect">
                                  <p:stCondLst>
                                    <p:cond delay="18600"/>
                                  </p:stCondLst>
                                  <p:childTnLst>
                                    <p:animEffect transition="out" filter="fade">
                                      <p:cBhvr>
                                        <p:cTn id="23" dur="1500"/>
                                        <p:tgtEl>
                                          <p:spTgt spid="12"/>
                                        </p:tgtEl>
                                      </p:cBhvr>
                                    </p:animEffect>
                                    <p:set>
                                      <p:cBhvr>
                                        <p:cTn id="24" dur="1" fill="hold">
                                          <p:stCondLst>
                                            <p:cond delay="1499"/>
                                          </p:stCondLst>
                                        </p:cTn>
                                        <p:tgtEl>
                                          <p:spTgt spid="12"/>
                                        </p:tgtEl>
                                        <p:attrNameLst>
                                          <p:attrName>style.visibility</p:attrName>
                                        </p:attrNameLst>
                                      </p:cBhvr>
                                      <p:to>
                                        <p:strVal val="hidden"/>
                                      </p:to>
                                    </p:set>
                                  </p:childTnLst>
                                </p:cTn>
                              </p:par>
                              <p:par>
                                <p:cTn id="25" presetID="0" presetClass="path" presetSubtype="0" accel="50000" decel="50000" fill="hold" grpId="0" nodeType="withEffect">
                                  <p:stCondLst>
                                    <p:cond delay="18600"/>
                                  </p:stCondLst>
                                  <p:childTnLst>
                                    <p:animMotion origin="layout" path="M -0.00912 -0.01898 L -0.31823 0.00347 C -0.3168 0.00671 3.125E-6 -3.7037E-7 3.125E-6 0.00023 L 3.125E-6 -3.7037E-7 " pathEditMode="relative" rAng="0" ptsTypes="AAAA">
                                      <p:cBhvr>
                                        <p:cTn id="26" dur="5000" fill="hold"/>
                                        <p:tgtEl>
                                          <p:spTgt spid="8"/>
                                        </p:tgtEl>
                                        <p:attrNameLst>
                                          <p:attrName>ppt_x</p:attrName>
                                          <p:attrName>ppt_y</p:attrName>
                                        </p:attrNameLst>
                                      </p:cBhvr>
                                      <p:rCtr x="-15000" y="1157"/>
                                    </p:animMotion>
                                  </p:childTnLst>
                                </p:cTn>
                              </p:par>
                              <p:par>
                                <p:cTn id="27" presetID="10" presetClass="entr" presetSubtype="0" fill="hold" nodeType="withEffect">
                                  <p:stCondLst>
                                    <p:cond delay="186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250"/>
                                        <p:tgtEl>
                                          <p:spTgt spid="15"/>
                                        </p:tgtEl>
                                      </p:cBhvr>
                                    </p:animEffect>
                                  </p:childTnLst>
                                </p:cTn>
                              </p:par>
                              <p:par>
                                <p:cTn id="30" presetID="10" presetClass="exit" presetSubtype="0" fill="hold" nodeType="withEffect">
                                  <p:stCondLst>
                                    <p:cond delay="20500"/>
                                  </p:stCondLst>
                                  <p:childTnLst>
                                    <p:animEffect transition="out" filter="fade">
                                      <p:cBhvr>
                                        <p:cTn id="31" dur="1000"/>
                                        <p:tgtEl>
                                          <p:spTgt spid="15"/>
                                        </p:tgtEl>
                                      </p:cBhvr>
                                    </p:animEffect>
                                    <p:set>
                                      <p:cBhvr>
                                        <p:cTn id="32" dur="1" fill="hold">
                                          <p:stCondLst>
                                            <p:cond delay="999"/>
                                          </p:stCondLst>
                                        </p:cTn>
                                        <p:tgtEl>
                                          <p:spTgt spid="15"/>
                                        </p:tgtEl>
                                        <p:attrNameLst>
                                          <p:attrName>style.visibility</p:attrName>
                                        </p:attrNameLst>
                                      </p:cBhvr>
                                      <p:to>
                                        <p:strVal val="hidden"/>
                                      </p:to>
                                    </p:set>
                                  </p:childTnLst>
                                </p:cTn>
                              </p:par>
                              <p:par>
                                <p:cTn id="33" presetID="10" presetClass="entr" presetSubtype="0" fill="hold" nodeType="withEffect">
                                  <p:stCondLst>
                                    <p:cond delay="207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250"/>
                                        <p:tgtEl>
                                          <p:spTgt spid="14"/>
                                        </p:tgtEl>
                                      </p:cBhvr>
                                    </p:animEffect>
                                  </p:childTnLst>
                                </p:cTn>
                              </p:par>
                              <p:par>
                                <p:cTn id="36" presetID="10" presetClass="exit" presetSubtype="0" fill="hold" nodeType="withEffect">
                                  <p:stCondLst>
                                    <p:cond delay="23100"/>
                                  </p:stCondLst>
                                  <p:childTnLst>
                                    <p:animEffect transition="out" filter="fade">
                                      <p:cBhvr>
                                        <p:cTn id="37" dur="1000"/>
                                        <p:tgtEl>
                                          <p:spTgt spid="14"/>
                                        </p:tgtEl>
                                      </p:cBhvr>
                                    </p:animEffect>
                                    <p:set>
                                      <p:cBhvr>
                                        <p:cTn id="38"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13"/>
                </p:tgtEl>
              </p:cMediaNode>
            </p:audio>
          </p:childTnLst>
        </p:cTn>
      </p:par>
    </p:tnLst>
    <p:bldLst>
      <p:bldP spid="11" grpId="0" animBg="1"/>
      <p:bldP spid="3" grpId="0"/>
      <p:bldP spid="10" grpId="0"/>
      <p:bldP spid="8" grpId="0" animBg="1"/>
      <p:bldP spid="12" grpId="0" animBg="1"/>
      <p:bldP spid="1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B9912-4BB5-4A4E-8801-CF91875C7C54}"/>
              </a:ext>
            </a:extLst>
          </p:cNvPr>
          <p:cNvSpPr>
            <a:spLocks noGrp="1"/>
          </p:cNvSpPr>
          <p:nvPr>
            <p:ph idx="1"/>
          </p:nvPr>
        </p:nvSpPr>
        <p:spPr>
          <a:xfrm>
            <a:off x="838200" y="1370774"/>
            <a:ext cx="6417527" cy="3766221"/>
          </a:xfrm>
        </p:spPr>
        <p:txBody>
          <a:bodyPr>
            <a:normAutofit/>
          </a:bodyPr>
          <a:lstStyle/>
          <a:p>
            <a:r>
              <a:rPr lang="en-US" dirty="0">
                <a:latin typeface="Bahnschrift" panose="020B0502040204020203" pitchFamily="34" charset="0"/>
              </a:rPr>
              <a:t>How comfortable do you feel right now?</a:t>
            </a:r>
          </a:p>
          <a:p>
            <a:endParaRPr lang="en-US" dirty="0">
              <a:latin typeface="Bahnschrift" panose="020B0502040204020203" pitchFamily="34" charset="0"/>
            </a:endParaRPr>
          </a:p>
          <a:p>
            <a:r>
              <a:rPr lang="en-US" dirty="0">
                <a:latin typeface="Bahnschrift" panose="020B0502040204020203" pitchFamily="34" charset="0"/>
              </a:rPr>
              <a:t>The thoughts I experienced during the last scan were negative. [yes/no]</a:t>
            </a:r>
          </a:p>
          <a:p>
            <a:endParaRPr lang="en-US" dirty="0">
              <a:latin typeface="Bahnschrift" panose="020B0502040204020203" pitchFamily="34" charset="0"/>
            </a:endParaRPr>
          </a:p>
          <a:p>
            <a:r>
              <a:rPr lang="en-US" dirty="0">
                <a:latin typeface="Bahnschrift" panose="020B0502040204020203" pitchFamily="34" charset="0"/>
              </a:rPr>
              <a:t>Please rate how much you want to avoid this experience in the future?</a:t>
            </a:r>
          </a:p>
        </p:txBody>
      </p:sp>
      <p:pic>
        <p:nvPicPr>
          <p:cNvPr id="5" name="3 of whatever.mp3" descr="3 of whatever.mp3">
            <a:hlinkClick r:id="" action="ppaction://media"/>
            <a:extLst>
              <a:ext uri="{FF2B5EF4-FFF2-40B4-BE49-F238E27FC236}">
                <a16:creationId xmlns:a16="http://schemas.microsoft.com/office/drawing/2014/main" id="{B0A63D3F-BF5B-6D43-95C3-AAB5685C4E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6045200"/>
            <a:ext cx="812800" cy="812800"/>
          </a:xfrm>
          <a:prstGeom prst="rect">
            <a:avLst/>
          </a:prstGeom>
        </p:spPr>
      </p:pic>
      <p:sp>
        <p:nvSpPr>
          <p:cNvPr id="4" name="Oval 3">
            <a:extLst>
              <a:ext uri="{FF2B5EF4-FFF2-40B4-BE49-F238E27FC236}">
                <a16:creationId xmlns:a16="http://schemas.microsoft.com/office/drawing/2014/main" id="{29E36889-137E-444B-9666-FDD4C4BC9152}"/>
              </a:ext>
            </a:extLst>
          </p:cNvPr>
          <p:cNvSpPr/>
          <p:nvPr/>
        </p:nvSpPr>
        <p:spPr>
          <a:xfrm>
            <a:off x="7954537" y="2064834"/>
            <a:ext cx="2728331" cy="2728331"/>
          </a:xfrm>
          <a:prstGeom prst="ellipse">
            <a:avLst/>
          </a:prstGeom>
          <a:blipFill>
            <a:blip r:embed="rId5">
              <a:extLst>
                <a:ext uri="{BEBA8EAE-BF5A-486C-A8C5-ECC9F3942E4B}">
                  <a14:imgProps xmlns:a14="http://schemas.microsoft.com/office/drawing/2010/main">
                    <a14:imgLayer r:embed="rId6">
                      <a14:imgEffect>
                        <a14:brightnessContrast bright="1000"/>
                      </a14:imgEffect>
                    </a14:imgLayer>
                  </a14:imgProps>
                </a:ext>
              </a:extLst>
            </a:blip>
            <a:stretch>
              <a:fillRect/>
            </a:stretch>
          </a:blipFill>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418307"/>
      </p:ext>
    </p:extLst>
  </p:cSld>
  <p:clrMapOvr>
    <a:masterClrMapping/>
  </p:clrMapOvr>
  <mc:AlternateContent xmlns:mc="http://schemas.openxmlformats.org/markup-compatibility/2006">
    <mc:Choice xmlns:p14="http://schemas.microsoft.com/office/powerpoint/2010/main" Requires="p14">
      <p:transition spd="slow" p14:dur="2000" advTm="31000"/>
    </mc:Choice>
    <mc:Fallback>
      <p:transition spd="slow"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074"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250"/>
                                        <p:tgtEl>
                                          <p:spTgt spid="4"/>
                                        </p:tgtEl>
                                      </p:cBhvr>
                                    </p:animEffect>
                                  </p:childTnLst>
                                </p:cTn>
                              </p:par>
                              <p:par>
                                <p:cTn id="10" presetID="10" presetClass="entr" presetSubtype="0" fill="hold" grpId="0" nodeType="withEffect">
                                  <p:stCondLst>
                                    <p:cond delay="79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250"/>
                                        <p:tgtEl>
                                          <p:spTgt spid="3">
                                            <p:txEl>
                                              <p:pRg st="0" end="0"/>
                                            </p:txEl>
                                          </p:spTgt>
                                        </p:tgtEl>
                                      </p:cBhvr>
                                    </p:animEffect>
                                  </p:childTnLst>
                                </p:cTn>
                              </p:par>
                              <p:par>
                                <p:cTn id="13" presetID="10" presetClass="entr" presetSubtype="0" fill="hold" grpId="0" nodeType="withEffect">
                                  <p:stCondLst>
                                    <p:cond delay="101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250"/>
                                        <p:tgtEl>
                                          <p:spTgt spid="3">
                                            <p:txEl>
                                              <p:pRg st="2" end="2"/>
                                            </p:txEl>
                                          </p:spTgt>
                                        </p:tgtEl>
                                      </p:cBhvr>
                                    </p:animEffect>
                                  </p:childTnLst>
                                </p:cTn>
                              </p:par>
                              <p:par>
                                <p:cTn id="16" presetID="10" presetClass="entr" presetSubtype="0" fill="hold" grpId="0" nodeType="withEffect">
                                  <p:stCondLst>
                                    <p:cond delay="1340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250"/>
                                        <p:tgtEl>
                                          <p:spTgt spid="3">
                                            <p:txEl>
                                              <p:pRg st="4" end="4"/>
                                            </p:txEl>
                                          </p:spTgt>
                                        </p:tgtEl>
                                      </p:cBhvr>
                                    </p:animEffect>
                                  </p:childTnLst>
                                </p:cTn>
                              </p:par>
                            </p:childTnLst>
                          </p:cTn>
                        </p:par>
                        <p:par>
                          <p:cTn id="19" fill="hold">
                            <p:stCondLst>
                              <p:cond delay="29074"/>
                            </p:stCondLst>
                            <p:childTnLst>
                              <p:par>
                                <p:cTn id="20" presetID="10" presetClass="exit" presetSubtype="0" fill="hold" grpId="1" nodeType="afterEffect">
                                  <p:stCondLst>
                                    <p:cond delay="0"/>
                                  </p:stCondLst>
                                  <p:childTnLst>
                                    <p:animEffect transition="out" filter="fade">
                                      <p:cBhvr>
                                        <p:cTn id="21" dur="1250"/>
                                        <p:tgtEl>
                                          <p:spTgt spid="4"/>
                                        </p:tgtEl>
                                      </p:cBhvr>
                                    </p:animEffect>
                                    <p:set>
                                      <p:cBhvr>
                                        <p:cTn id="22" dur="1" fill="hold">
                                          <p:stCondLst>
                                            <p:cond delay="1249"/>
                                          </p:stCondLst>
                                        </p:cTn>
                                        <p:tgtEl>
                                          <p:spTgt spid="4"/>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1250"/>
                                        <p:tgtEl>
                                          <p:spTgt spid="3">
                                            <p:txEl>
                                              <p:pRg st="0" end="0"/>
                                            </p:txEl>
                                          </p:spTgt>
                                        </p:tgtEl>
                                      </p:cBhvr>
                                    </p:animEffect>
                                    <p:set>
                                      <p:cBhvr>
                                        <p:cTn id="25" dur="1" fill="hold">
                                          <p:stCondLst>
                                            <p:cond delay="1249"/>
                                          </p:stCondLst>
                                        </p:cTn>
                                        <p:tgtEl>
                                          <p:spTgt spid="3">
                                            <p:txEl>
                                              <p:pRg st="0" end="0"/>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1250"/>
                                        <p:tgtEl>
                                          <p:spTgt spid="3">
                                            <p:txEl>
                                              <p:pRg st="2" end="2"/>
                                            </p:txEl>
                                          </p:spTgt>
                                        </p:tgtEl>
                                      </p:cBhvr>
                                    </p:animEffect>
                                    <p:set>
                                      <p:cBhvr>
                                        <p:cTn id="28" dur="1" fill="hold">
                                          <p:stCondLst>
                                            <p:cond delay="1249"/>
                                          </p:stCondLst>
                                        </p:cTn>
                                        <p:tgtEl>
                                          <p:spTgt spid="3">
                                            <p:txEl>
                                              <p:pRg st="2" end="2"/>
                                            </p:txEl>
                                          </p:spTgt>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1250"/>
                                        <p:tgtEl>
                                          <p:spTgt spid="3">
                                            <p:txEl>
                                              <p:pRg st="4" end="4"/>
                                            </p:txEl>
                                          </p:spTgt>
                                        </p:tgtEl>
                                      </p:cBhvr>
                                    </p:animEffect>
                                    <p:set>
                                      <p:cBhvr>
                                        <p:cTn id="31" dur="1" fill="hold">
                                          <p:stCondLst>
                                            <p:cond delay="124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bldLst>
      <p:bldP spid="3" grpId="0" uiExpand="1" build="p"/>
      <p:bldP spid="3" grpId="1" uiExpand="1" build="p"/>
      <p:bldP spid="4" grpId="0" animBg="1"/>
      <p:bldP spid="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9|3.2"/>
</p:tagLst>
</file>

<file path=ppt/tags/tag2.xml><?xml version="1.0" encoding="utf-8"?>
<p:tagLst xmlns:a="http://schemas.openxmlformats.org/drawingml/2006/main" xmlns:r="http://schemas.openxmlformats.org/officeDocument/2006/relationships" xmlns:p="http://schemas.openxmlformats.org/presentationml/2006/main">
  <p:tag name="TIMING" val="|5.9|3.2"/>
</p:tagLst>
</file>

<file path=ppt/tags/tag3.xml><?xml version="1.0" encoding="utf-8"?>
<p:tagLst xmlns:a="http://schemas.openxmlformats.org/drawingml/2006/main" xmlns:r="http://schemas.openxmlformats.org/officeDocument/2006/relationships" xmlns:p="http://schemas.openxmlformats.org/presentationml/2006/main">
  <p:tag name="TIMING" val="|5.9|3.2"/>
</p:tagLst>
</file>

<file path=ppt/tags/tag4.xml><?xml version="1.0" encoding="utf-8"?>
<p:tagLst xmlns:a="http://schemas.openxmlformats.org/drawingml/2006/main" xmlns:r="http://schemas.openxmlformats.org/officeDocument/2006/relationships" xmlns:p="http://schemas.openxmlformats.org/presentationml/2006/main">
  <p:tag name="TIMING" val="|5.9|3.2"/>
</p:tagLst>
</file>

<file path=ppt/tags/tag5.xml><?xml version="1.0" encoding="utf-8"?>
<p:tagLst xmlns:a="http://schemas.openxmlformats.org/drawingml/2006/main" xmlns:r="http://schemas.openxmlformats.org/officeDocument/2006/relationships" xmlns:p="http://schemas.openxmlformats.org/presentationml/2006/main">
  <p:tag name="TIMING" val="|5.9|3.2"/>
</p:tagLst>
</file>

<file path=ppt/tags/tag6.xml><?xml version="1.0" encoding="utf-8"?>
<p:tagLst xmlns:a="http://schemas.openxmlformats.org/drawingml/2006/main" xmlns:r="http://schemas.openxmlformats.org/officeDocument/2006/relationships" xmlns:p="http://schemas.openxmlformats.org/presentationml/2006/main">
  <p:tag name="TIMING" val="|5.9|3.2"/>
</p:tagLst>
</file>

<file path=ppt/tags/tag7.xml><?xml version="1.0" encoding="utf-8"?>
<p:tagLst xmlns:a="http://schemas.openxmlformats.org/drawingml/2006/main" xmlns:r="http://schemas.openxmlformats.org/officeDocument/2006/relationships" xmlns:p="http://schemas.openxmlformats.org/presentationml/2006/main">
  <p:tag name="TIMING" val="|5.9|3.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10962</TotalTime>
  <Words>1054</Words>
  <Application>Microsoft Office PowerPoint</Application>
  <PresentationFormat>Widescreen</PresentationFormat>
  <Paragraphs>82</Paragraphs>
  <Slides>22</Slides>
  <Notes>11</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Bahnschrift</vt:lpstr>
      <vt:lpstr>Calibri</vt:lpstr>
      <vt:lpstr>Calibri Light</vt:lpstr>
      <vt:lpstr>Garamond</vt:lpstr>
      <vt:lpstr>Helvetica</vt:lpstr>
      <vt:lpstr>Office Theme</vt:lpstr>
      <vt:lpstr>PowerPoint Presentation</vt:lpstr>
      <vt:lpstr>PowerPoint Presentation</vt:lpstr>
      <vt:lpstr>Welcome  The following presentation will guide you through how to respond to our rating scales.</vt:lpstr>
      <vt:lpstr>PowerPoint Presentation</vt:lpstr>
      <vt:lpstr>PowerPoint Presentation</vt:lpstr>
      <vt:lpstr>PowerPoint Presentation</vt:lpstr>
      <vt:lpstr>PowerPoint Presentation</vt:lpstr>
      <vt:lpstr>What to Expect </vt:lpstr>
      <vt:lpstr>PowerPoint Presentation</vt:lpstr>
      <vt:lpstr>PowerPoint Presentation</vt:lpstr>
      <vt:lpstr>PowerPoint Presentation</vt:lpstr>
      <vt:lpstr>PowerPoint Presentation</vt:lpstr>
      <vt:lpstr>Extra Slides</vt:lpstr>
      <vt:lpstr>PowerPoint Presentation</vt:lpstr>
      <vt:lpstr>Intensity vs. Unpleasantness </vt:lpstr>
      <vt:lpstr>PowerPoint Presentation</vt:lpstr>
      <vt:lpstr>PowerPoint Presentation</vt:lpstr>
      <vt:lpstr>PowerPoint Presentation</vt:lpstr>
      <vt:lpstr>PowerPoint Presentation</vt:lpstr>
      <vt:lpstr>What to Expect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Michael Sun</cp:lastModifiedBy>
  <cp:revision>16</cp:revision>
  <dcterms:created xsi:type="dcterms:W3CDTF">2022-01-18T02:14:53Z</dcterms:created>
  <dcterms:modified xsi:type="dcterms:W3CDTF">2022-03-02T20:10:18Z</dcterms:modified>
</cp:coreProperties>
</file>